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3" r:id="rId3"/>
    <p:sldId id="259" r:id="rId4"/>
    <p:sldId id="268" r:id="rId5"/>
    <p:sldId id="265" r:id="rId6"/>
    <p:sldId id="260" r:id="rId7"/>
    <p:sldId id="264" r:id="rId8"/>
    <p:sldId id="266" r:id="rId9"/>
    <p:sldId id="267" r:id="rId10"/>
    <p:sldId id="269" r:id="rId11"/>
    <p:sldId id="273" r:id="rId12"/>
    <p:sldId id="271" r:id="rId13"/>
    <p:sldId id="270"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4" autoAdjust="0"/>
    <p:restoredTop sz="94684"/>
  </p:normalViewPr>
  <p:slideViewPr>
    <p:cSldViewPr snapToGrid="0">
      <p:cViewPr varScale="1">
        <p:scale>
          <a:sx n="106" d="100"/>
          <a:sy n="106" d="100"/>
        </p:scale>
        <p:origin x="6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54D150-74EB-4003-BC02-C982C7427B0C}" type="doc">
      <dgm:prSet loTypeId="urn:microsoft.com/office/officeart/2005/8/layout/venn1" loCatId="relationship" qsTypeId="urn:microsoft.com/office/officeart/2005/8/quickstyle/simple1" qsCatId="simple" csTypeId="urn:microsoft.com/office/officeart/2005/8/colors/accent1_2" csCatId="accent1" phldr="1"/>
      <dgm:spPr/>
    </dgm:pt>
    <dgm:pt modelId="{2FDF4881-6845-4BC3-AB5D-C7F16C4E8BE2}">
      <dgm:prSet phldrT="[Text]"/>
      <dgm:spPr>
        <a:solidFill>
          <a:schemeClr val="accent4">
            <a:lumMod val="40000"/>
            <a:lumOff val="60000"/>
          </a:schemeClr>
        </a:solidFill>
      </dgm:spPr>
      <dgm:t>
        <a:bodyPr/>
        <a:lstStyle/>
        <a:p>
          <a:r>
            <a:rPr lang="en-US" dirty="0"/>
            <a:t>Family</a:t>
          </a:r>
        </a:p>
      </dgm:t>
    </dgm:pt>
    <dgm:pt modelId="{6210EAF8-6DA8-4A9C-A110-4A68A6DFE910}" type="parTrans" cxnId="{0558B985-5577-4BF9-9653-CFD549551A66}">
      <dgm:prSet/>
      <dgm:spPr/>
      <dgm:t>
        <a:bodyPr/>
        <a:lstStyle/>
        <a:p>
          <a:endParaRPr lang="en-US"/>
        </a:p>
      </dgm:t>
    </dgm:pt>
    <dgm:pt modelId="{71C3CF28-FF2D-45B6-8E60-B45FF7FA514C}" type="sibTrans" cxnId="{0558B985-5577-4BF9-9653-CFD549551A66}">
      <dgm:prSet/>
      <dgm:spPr/>
      <dgm:t>
        <a:bodyPr/>
        <a:lstStyle/>
        <a:p>
          <a:endParaRPr lang="en-US"/>
        </a:p>
      </dgm:t>
    </dgm:pt>
    <dgm:pt modelId="{E80B4DCE-B7E1-4F69-A919-87A8797174F3}">
      <dgm:prSet phldrT="[Text]"/>
      <dgm:spPr>
        <a:solidFill>
          <a:schemeClr val="accent2">
            <a:lumMod val="60000"/>
            <a:lumOff val="40000"/>
            <a:alpha val="50000"/>
          </a:schemeClr>
        </a:solidFill>
      </dgm:spPr>
      <dgm:t>
        <a:bodyPr/>
        <a:lstStyle/>
        <a:p>
          <a:r>
            <a:rPr lang="en-US" dirty="0"/>
            <a:t>Professional</a:t>
          </a:r>
        </a:p>
      </dgm:t>
    </dgm:pt>
    <dgm:pt modelId="{045D6460-BACF-437B-88BB-FEC1E7A65330}" type="parTrans" cxnId="{BF08E9CD-66E8-4FE8-A3E0-F28850A8BFE4}">
      <dgm:prSet/>
      <dgm:spPr/>
      <dgm:t>
        <a:bodyPr/>
        <a:lstStyle/>
        <a:p>
          <a:endParaRPr lang="en-US"/>
        </a:p>
      </dgm:t>
    </dgm:pt>
    <dgm:pt modelId="{0D4D559A-7E0D-4B46-8D52-3C620659197D}" type="sibTrans" cxnId="{BF08E9CD-66E8-4FE8-A3E0-F28850A8BFE4}">
      <dgm:prSet/>
      <dgm:spPr/>
      <dgm:t>
        <a:bodyPr/>
        <a:lstStyle/>
        <a:p>
          <a:endParaRPr lang="en-US"/>
        </a:p>
      </dgm:t>
    </dgm:pt>
    <dgm:pt modelId="{AA9E49C7-7266-48C6-AF8A-33F735DFC20F}">
      <dgm:prSet phldrT="[Text]"/>
      <dgm:spPr>
        <a:solidFill>
          <a:schemeClr val="accent6">
            <a:lumMod val="60000"/>
            <a:lumOff val="40000"/>
            <a:alpha val="50000"/>
          </a:schemeClr>
        </a:solidFill>
      </dgm:spPr>
      <dgm:t>
        <a:bodyPr/>
        <a:lstStyle/>
        <a:p>
          <a:r>
            <a:rPr lang="en-US" dirty="0"/>
            <a:t>Social</a:t>
          </a:r>
        </a:p>
      </dgm:t>
    </dgm:pt>
    <dgm:pt modelId="{762385F5-44D4-4FAB-9481-7F71480036A0}" type="parTrans" cxnId="{B6E13FE4-C6B8-4FC1-A78C-C2DB09DF6505}">
      <dgm:prSet/>
      <dgm:spPr/>
      <dgm:t>
        <a:bodyPr/>
        <a:lstStyle/>
        <a:p>
          <a:endParaRPr lang="en-US"/>
        </a:p>
      </dgm:t>
    </dgm:pt>
    <dgm:pt modelId="{25520F77-38A8-4AFD-AC50-A778F322911E}" type="sibTrans" cxnId="{B6E13FE4-C6B8-4FC1-A78C-C2DB09DF6505}">
      <dgm:prSet/>
      <dgm:spPr/>
      <dgm:t>
        <a:bodyPr/>
        <a:lstStyle/>
        <a:p>
          <a:endParaRPr lang="en-US"/>
        </a:p>
      </dgm:t>
    </dgm:pt>
    <dgm:pt modelId="{A9B7FB20-2622-4283-B16F-B53733746B03}" type="pres">
      <dgm:prSet presAssocID="{D354D150-74EB-4003-BC02-C982C7427B0C}" presName="compositeShape" presStyleCnt="0">
        <dgm:presLayoutVars>
          <dgm:chMax val="7"/>
          <dgm:dir/>
          <dgm:resizeHandles val="exact"/>
        </dgm:presLayoutVars>
      </dgm:prSet>
      <dgm:spPr/>
    </dgm:pt>
    <dgm:pt modelId="{A402BBFA-56BA-454D-9A44-562FABF0889A}" type="pres">
      <dgm:prSet presAssocID="{2FDF4881-6845-4BC3-AB5D-C7F16C4E8BE2}" presName="circ1" presStyleLbl="vennNode1" presStyleIdx="0" presStyleCnt="3"/>
      <dgm:spPr/>
    </dgm:pt>
    <dgm:pt modelId="{B9DE739E-44FE-4DB6-974E-E1BE4320BFA5}" type="pres">
      <dgm:prSet presAssocID="{2FDF4881-6845-4BC3-AB5D-C7F16C4E8BE2}" presName="circ1Tx" presStyleLbl="revTx" presStyleIdx="0" presStyleCnt="0">
        <dgm:presLayoutVars>
          <dgm:chMax val="0"/>
          <dgm:chPref val="0"/>
          <dgm:bulletEnabled val="1"/>
        </dgm:presLayoutVars>
      </dgm:prSet>
      <dgm:spPr/>
    </dgm:pt>
    <dgm:pt modelId="{8400AA44-9338-4DA6-9EAB-A6174D42410C}" type="pres">
      <dgm:prSet presAssocID="{E80B4DCE-B7E1-4F69-A919-87A8797174F3}" presName="circ2" presStyleLbl="vennNode1" presStyleIdx="1" presStyleCnt="3"/>
      <dgm:spPr/>
    </dgm:pt>
    <dgm:pt modelId="{08A830FB-9B28-437F-8FF4-AC53C5D5E92D}" type="pres">
      <dgm:prSet presAssocID="{E80B4DCE-B7E1-4F69-A919-87A8797174F3}" presName="circ2Tx" presStyleLbl="revTx" presStyleIdx="0" presStyleCnt="0">
        <dgm:presLayoutVars>
          <dgm:chMax val="0"/>
          <dgm:chPref val="0"/>
          <dgm:bulletEnabled val="1"/>
        </dgm:presLayoutVars>
      </dgm:prSet>
      <dgm:spPr/>
    </dgm:pt>
    <dgm:pt modelId="{D1F885CD-7F5E-4A88-B5AB-1C8E2E3FE5A3}" type="pres">
      <dgm:prSet presAssocID="{AA9E49C7-7266-48C6-AF8A-33F735DFC20F}" presName="circ3" presStyleLbl="vennNode1" presStyleIdx="2" presStyleCnt="3"/>
      <dgm:spPr/>
    </dgm:pt>
    <dgm:pt modelId="{734352CF-8EE1-4C75-8170-8A65162EDF8E}" type="pres">
      <dgm:prSet presAssocID="{AA9E49C7-7266-48C6-AF8A-33F735DFC20F}" presName="circ3Tx" presStyleLbl="revTx" presStyleIdx="0" presStyleCnt="0">
        <dgm:presLayoutVars>
          <dgm:chMax val="0"/>
          <dgm:chPref val="0"/>
          <dgm:bulletEnabled val="1"/>
        </dgm:presLayoutVars>
      </dgm:prSet>
      <dgm:spPr/>
    </dgm:pt>
  </dgm:ptLst>
  <dgm:cxnLst>
    <dgm:cxn modelId="{5C62EC39-2EFC-483E-B148-1ED8BE72E571}" type="presOf" srcId="{2FDF4881-6845-4BC3-AB5D-C7F16C4E8BE2}" destId="{A402BBFA-56BA-454D-9A44-562FABF0889A}" srcOrd="0" destOrd="0" presId="urn:microsoft.com/office/officeart/2005/8/layout/venn1"/>
    <dgm:cxn modelId="{ECCC7249-7150-4E22-B7FC-48D1CE353F57}" type="presOf" srcId="{E80B4DCE-B7E1-4F69-A919-87A8797174F3}" destId="{08A830FB-9B28-437F-8FF4-AC53C5D5E92D}" srcOrd="1" destOrd="0" presId="urn:microsoft.com/office/officeart/2005/8/layout/venn1"/>
    <dgm:cxn modelId="{32A8454A-7CB5-49C2-A3C9-C6AC620438B5}" type="presOf" srcId="{E80B4DCE-B7E1-4F69-A919-87A8797174F3}" destId="{8400AA44-9338-4DA6-9EAB-A6174D42410C}" srcOrd="0" destOrd="0" presId="urn:microsoft.com/office/officeart/2005/8/layout/venn1"/>
    <dgm:cxn modelId="{C47F7967-94B8-4854-8575-D4907BE366EC}" type="presOf" srcId="{AA9E49C7-7266-48C6-AF8A-33F735DFC20F}" destId="{D1F885CD-7F5E-4A88-B5AB-1C8E2E3FE5A3}" srcOrd="0" destOrd="0" presId="urn:microsoft.com/office/officeart/2005/8/layout/venn1"/>
    <dgm:cxn modelId="{3570FB75-D956-490B-B404-3263D8EAD45E}" type="presOf" srcId="{AA9E49C7-7266-48C6-AF8A-33F735DFC20F}" destId="{734352CF-8EE1-4C75-8170-8A65162EDF8E}" srcOrd="1" destOrd="0" presId="urn:microsoft.com/office/officeart/2005/8/layout/venn1"/>
    <dgm:cxn modelId="{0558B985-5577-4BF9-9653-CFD549551A66}" srcId="{D354D150-74EB-4003-BC02-C982C7427B0C}" destId="{2FDF4881-6845-4BC3-AB5D-C7F16C4E8BE2}" srcOrd="0" destOrd="0" parTransId="{6210EAF8-6DA8-4A9C-A110-4A68A6DFE910}" sibTransId="{71C3CF28-FF2D-45B6-8E60-B45FF7FA514C}"/>
    <dgm:cxn modelId="{0D997BA4-A6EE-446C-9BEA-6C222DD73A5C}" type="presOf" srcId="{2FDF4881-6845-4BC3-AB5D-C7F16C4E8BE2}" destId="{B9DE739E-44FE-4DB6-974E-E1BE4320BFA5}" srcOrd="1" destOrd="0" presId="urn:microsoft.com/office/officeart/2005/8/layout/venn1"/>
    <dgm:cxn modelId="{BF08E9CD-66E8-4FE8-A3E0-F28850A8BFE4}" srcId="{D354D150-74EB-4003-BC02-C982C7427B0C}" destId="{E80B4DCE-B7E1-4F69-A919-87A8797174F3}" srcOrd="1" destOrd="0" parTransId="{045D6460-BACF-437B-88BB-FEC1E7A65330}" sibTransId="{0D4D559A-7E0D-4B46-8D52-3C620659197D}"/>
    <dgm:cxn modelId="{8FB15DDF-83A8-4256-B88B-7FDDB46DC249}" type="presOf" srcId="{D354D150-74EB-4003-BC02-C982C7427B0C}" destId="{A9B7FB20-2622-4283-B16F-B53733746B03}" srcOrd="0" destOrd="0" presId="urn:microsoft.com/office/officeart/2005/8/layout/venn1"/>
    <dgm:cxn modelId="{B6E13FE4-C6B8-4FC1-A78C-C2DB09DF6505}" srcId="{D354D150-74EB-4003-BC02-C982C7427B0C}" destId="{AA9E49C7-7266-48C6-AF8A-33F735DFC20F}" srcOrd="2" destOrd="0" parTransId="{762385F5-44D4-4FAB-9481-7F71480036A0}" sibTransId="{25520F77-38A8-4AFD-AC50-A778F322911E}"/>
    <dgm:cxn modelId="{EAD7AD6B-492A-485C-A8F2-D6E8F17A57B1}" type="presParOf" srcId="{A9B7FB20-2622-4283-B16F-B53733746B03}" destId="{A402BBFA-56BA-454D-9A44-562FABF0889A}" srcOrd="0" destOrd="0" presId="urn:microsoft.com/office/officeart/2005/8/layout/venn1"/>
    <dgm:cxn modelId="{5DB3924B-4A57-426C-8F88-B92354BB543C}" type="presParOf" srcId="{A9B7FB20-2622-4283-B16F-B53733746B03}" destId="{B9DE739E-44FE-4DB6-974E-E1BE4320BFA5}" srcOrd="1" destOrd="0" presId="urn:microsoft.com/office/officeart/2005/8/layout/venn1"/>
    <dgm:cxn modelId="{9582678A-22A8-4EB8-A31C-8B41511C5B23}" type="presParOf" srcId="{A9B7FB20-2622-4283-B16F-B53733746B03}" destId="{8400AA44-9338-4DA6-9EAB-A6174D42410C}" srcOrd="2" destOrd="0" presId="urn:microsoft.com/office/officeart/2005/8/layout/venn1"/>
    <dgm:cxn modelId="{6F4EE117-B3BD-43CE-8D10-BB453D9D6127}" type="presParOf" srcId="{A9B7FB20-2622-4283-B16F-B53733746B03}" destId="{08A830FB-9B28-437F-8FF4-AC53C5D5E92D}" srcOrd="3" destOrd="0" presId="urn:microsoft.com/office/officeart/2005/8/layout/venn1"/>
    <dgm:cxn modelId="{598339C6-13DE-44DA-B8A9-9DEE230C9826}" type="presParOf" srcId="{A9B7FB20-2622-4283-B16F-B53733746B03}" destId="{D1F885CD-7F5E-4A88-B5AB-1C8E2E3FE5A3}" srcOrd="4" destOrd="0" presId="urn:microsoft.com/office/officeart/2005/8/layout/venn1"/>
    <dgm:cxn modelId="{587A0DE2-8650-43A1-9C36-0FA523FD6330}" type="presParOf" srcId="{A9B7FB20-2622-4283-B16F-B53733746B03}" destId="{734352CF-8EE1-4C75-8170-8A65162EDF8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2BBFA-56BA-454D-9A44-562FABF0889A}">
      <dsp:nvSpPr>
        <dsp:cNvPr id="0" name=""/>
        <dsp:cNvSpPr/>
      </dsp:nvSpPr>
      <dsp:spPr>
        <a:xfrm>
          <a:off x="1285398" y="54391"/>
          <a:ext cx="2610802" cy="2610802"/>
        </a:xfrm>
        <a:prstGeom prst="ellipse">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Family</a:t>
          </a:r>
        </a:p>
      </dsp:txBody>
      <dsp:txXfrm>
        <a:off x="1633505" y="511282"/>
        <a:ext cx="1914588" cy="1174861"/>
      </dsp:txXfrm>
    </dsp:sp>
    <dsp:sp modelId="{8400AA44-9338-4DA6-9EAB-A6174D42410C}">
      <dsp:nvSpPr>
        <dsp:cNvPr id="0" name=""/>
        <dsp:cNvSpPr/>
      </dsp:nvSpPr>
      <dsp:spPr>
        <a:xfrm>
          <a:off x="2227463" y="1686143"/>
          <a:ext cx="2610802" cy="2610802"/>
        </a:xfrm>
        <a:prstGeom prst="ellipse">
          <a:avLst/>
        </a:prstGeom>
        <a:solidFill>
          <a:schemeClr val="accent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Professional</a:t>
          </a:r>
        </a:p>
      </dsp:txBody>
      <dsp:txXfrm>
        <a:off x="3025933" y="2360600"/>
        <a:ext cx="1566481" cy="1435941"/>
      </dsp:txXfrm>
    </dsp:sp>
    <dsp:sp modelId="{D1F885CD-7F5E-4A88-B5AB-1C8E2E3FE5A3}">
      <dsp:nvSpPr>
        <dsp:cNvPr id="0" name=""/>
        <dsp:cNvSpPr/>
      </dsp:nvSpPr>
      <dsp:spPr>
        <a:xfrm>
          <a:off x="343333" y="1686143"/>
          <a:ext cx="2610802" cy="2610802"/>
        </a:xfrm>
        <a:prstGeom prst="ellipse">
          <a:avLst/>
        </a:prstGeom>
        <a:solidFill>
          <a:schemeClr val="accent6">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Social</a:t>
          </a:r>
        </a:p>
      </dsp:txBody>
      <dsp:txXfrm>
        <a:off x="589184" y="2360600"/>
        <a:ext cx="1566481" cy="143594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E51772-ADF9-4B00-B043-47FEF916FFDA}" type="datetimeFigureOut">
              <a:rPr lang="en-US" smtClean="0"/>
              <a:t>5/25/22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F270B-8544-499C-BFB9-C4EB8D4228D4}" type="slidenum">
              <a:rPr lang="en-US" smtClean="0"/>
              <a:t>‹#›</a:t>
            </a:fld>
            <a:endParaRPr lang="en-US"/>
          </a:p>
        </p:txBody>
      </p:sp>
    </p:spTree>
    <p:extLst>
      <p:ext uri="{BB962C8B-B14F-4D97-AF65-F5344CB8AC3E}">
        <p14:creationId xmlns:p14="http://schemas.microsoft.com/office/powerpoint/2010/main" val="4063657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[Experiential Exercise Script]</a:t>
            </a:r>
          </a:p>
          <a:p>
            <a:endParaRPr lang="en-US" dirty="0"/>
          </a:p>
        </p:txBody>
      </p:sp>
      <p:sp>
        <p:nvSpPr>
          <p:cNvPr id="4" name="Slide Number Placeholder 3"/>
          <p:cNvSpPr>
            <a:spLocks noGrp="1"/>
          </p:cNvSpPr>
          <p:nvPr>
            <p:ph type="sldNum" sz="quarter" idx="5"/>
          </p:nvPr>
        </p:nvSpPr>
        <p:spPr/>
        <p:txBody>
          <a:bodyPr/>
          <a:lstStyle/>
          <a:p>
            <a:fld id="{CFEF270B-8544-499C-BFB9-C4EB8D4228D4}" type="slidenum">
              <a:rPr lang="en-US" smtClean="0"/>
              <a:t>4</a:t>
            </a:fld>
            <a:endParaRPr lang="en-US"/>
          </a:p>
        </p:txBody>
      </p:sp>
    </p:spTree>
    <p:extLst>
      <p:ext uri="{BB962C8B-B14F-4D97-AF65-F5344CB8AC3E}">
        <p14:creationId xmlns:p14="http://schemas.microsoft.com/office/powerpoint/2010/main" val="1272129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F270B-8544-499C-BFB9-C4EB8D4228D4}" type="slidenum">
              <a:rPr lang="en-US" smtClean="0"/>
              <a:t>6</a:t>
            </a:fld>
            <a:endParaRPr lang="en-US"/>
          </a:p>
        </p:txBody>
      </p:sp>
    </p:spTree>
    <p:extLst>
      <p:ext uri="{BB962C8B-B14F-4D97-AF65-F5344CB8AC3E}">
        <p14:creationId xmlns:p14="http://schemas.microsoft.com/office/powerpoint/2010/main" val="2693692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 - “There were some I just couldn’t live without”</a:t>
            </a:r>
          </a:p>
        </p:txBody>
      </p:sp>
      <p:sp>
        <p:nvSpPr>
          <p:cNvPr id="4" name="Slide Number Placeholder 3"/>
          <p:cNvSpPr>
            <a:spLocks noGrp="1"/>
          </p:cNvSpPr>
          <p:nvPr>
            <p:ph type="sldNum" sz="quarter" idx="5"/>
          </p:nvPr>
        </p:nvSpPr>
        <p:spPr/>
        <p:txBody>
          <a:bodyPr/>
          <a:lstStyle/>
          <a:p>
            <a:fld id="{CFEF270B-8544-499C-BFB9-C4EB8D4228D4}" type="slidenum">
              <a:rPr lang="en-US" smtClean="0"/>
              <a:t>8</a:t>
            </a:fld>
            <a:endParaRPr lang="en-US"/>
          </a:p>
        </p:txBody>
      </p:sp>
    </p:spTree>
    <p:extLst>
      <p:ext uri="{BB962C8B-B14F-4D97-AF65-F5344CB8AC3E}">
        <p14:creationId xmlns:p14="http://schemas.microsoft.com/office/powerpoint/2010/main" val="1249825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EB55D-45BF-4F78-8256-CCDF2A8D4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44B39F-77CB-4836-9521-C9A7A1D15D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B0A855-5C27-40E3-BD37-49B9AA7EA35B}"/>
              </a:ext>
            </a:extLst>
          </p:cNvPr>
          <p:cNvSpPr>
            <a:spLocks noGrp="1"/>
          </p:cNvSpPr>
          <p:nvPr>
            <p:ph type="dt" sz="half" idx="10"/>
          </p:nvPr>
        </p:nvSpPr>
        <p:spPr/>
        <p:txBody>
          <a:bodyPr/>
          <a:lstStyle/>
          <a:p>
            <a:fld id="{19B1AE51-9EBD-4FF8-AD24-000E91F432FF}" type="datetimeFigureOut">
              <a:rPr lang="en-US" smtClean="0"/>
              <a:t>5/25/22</a:t>
            </a:fld>
            <a:endParaRPr lang="en-US"/>
          </a:p>
        </p:txBody>
      </p:sp>
      <p:sp>
        <p:nvSpPr>
          <p:cNvPr id="5" name="Footer Placeholder 4">
            <a:extLst>
              <a:ext uri="{FF2B5EF4-FFF2-40B4-BE49-F238E27FC236}">
                <a16:creationId xmlns:a16="http://schemas.microsoft.com/office/drawing/2014/main" id="{64B99651-D25A-4FB1-8D05-5331B069AB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C54C8-F5F0-4791-A7B3-E79A59425CBF}"/>
              </a:ext>
            </a:extLst>
          </p:cNvPr>
          <p:cNvSpPr>
            <a:spLocks noGrp="1"/>
          </p:cNvSpPr>
          <p:nvPr>
            <p:ph type="sldNum" sz="quarter" idx="12"/>
          </p:nvPr>
        </p:nvSpPr>
        <p:spPr/>
        <p:txBody>
          <a:bodyPr/>
          <a:lstStyle/>
          <a:p>
            <a:fld id="{B0E2EC59-665E-414B-805F-6346139397EC}" type="slidenum">
              <a:rPr lang="en-US" smtClean="0"/>
              <a:t>‹#›</a:t>
            </a:fld>
            <a:endParaRPr lang="en-US"/>
          </a:p>
        </p:txBody>
      </p:sp>
    </p:spTree>
    <p:extLst>
      <p:ext uri="{BB962C8B-B14F-4D97-AF65-F5344CB8AC3E}">
        <p14:creationId xmlns:p14="http://schemas.microsoft.com/office/powerpoint/2010/main" val="29410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F042-25E1-4820-8501-5D437C1809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C1CCFF-CFE3-425C-8FC3-245EB3A70D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C9BD7-D84C-4B65-83B6-D335B79FAFDD}"/>
              </a:ext>
            </a:extLst>
          </p:cNvPr>
          <p:cNvSpPr>
            <a:spLocks noGrp="1"/>
          </p:cNvSpPr>
          <p:nvPr>
            <p:ph type="dt" sz="half" idx="10"/>
          </p:nvPr>
        </p:nvSpPr>
        <p:spPr/>
        <p:txBody>
          <a:bodyPr/>
          <a:lstStyle/>
          <a:p>
            <a:fld id="{19B1AE51-9EBD-4FF8-AD24-000E91F432FF}" type="datetimeFigureOut">
              <a:rPr lang="en-US" smtClean="0"/>
              <a:t>5/25/22</a:t>
            </a:fld>
            <a:endParaRPr lang="en-US"/>
          </a:p>
        </p:txBody>
      </p:sp>
      <p:sp>
        <p:nvSpPr>
          <p:cNvPr id="5" name="Footer Placeholder 4">
            <a:extLst>
              <a:ext uri="{FF2B5EF4-FFF2-40B4-BE49-F238E27FC236}">
                <a16:creationId xmlns:a16="http://schemas.microsoft.com/office/drawing/2014/main" id="{D9C585F4-5D3E-42DF-84D8-EC833E2DE6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A0BF7-BD22-4309-9959-0CCBC0F4DAF2}"/>
              </a:ext>
            </a:extLst>
          </p:cNvPr>
          <p:cNvSpPr>
            <a:spLocks noGrp="1"/>
          </p:cNvSpPr>
          <p:nvPr>
            <p:ph type="sldNum" sz="quarter" idx="12"/>
          </p:nvPr>
        </p:nvSpPr>
        <p:spPr/>
        <p:txBody>
          <a:bodyPr/>
          <a:lstStyle/>
          <a:p>
            <a:fld id="{B0E2EC59-665E-414B-805F-6346139397EC}" type="slidenum">
              <a:rPr lang="en-US" smtClean="0"/>
              <a:t>‹#›</a:t>
            </a:fld>
            <a:endParaRPr lang="en-US"/>
          </a:p>
        </p:txBody>
      </p:sp>
    </p:spTree>
    <p:extLst>
      <p:ext uri="{BB962C8B-B14F-4D97-AF65-F5344CB8AC3E}">
        <p14:creationId xmlns:p14="http://schemas.microsoft.com/office/powerpoint/2010/main" val="2598619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BE9E76-C684-437A-A329-9A4AF410ED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60707B-CF97-4605-AEFF-8838636FE7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AE417-A453-45A2-87EE-CAC6BB0FCA69}"/>
              </a:ext>
            </a:extLst>
          </p:cNvPr>
          <p:cNvSpPr>
            <a:spLocks noGrp="1"/>
          </p:cNvSpPr>
          <p:nvPr>
            <p:ph type="dt" sz="half" idx="10"/>
          </p:nvPr>
        </p:nvSpPr>
        <p:spPr/>
        <p:txBody>
          <a:bodyPr/>
          <a:lstStyle/>
          <a:p>
            <a:fld id="{19B1AE51-9EBD-4FF8-AD24-000E91F432FF}" type="datetimeFigureOut">
              <a:rPr lang="en-US" smtClean="0"/>
              <a:t>5/25/22</a:t>
            </a:fld>
            <a:endParaRPr lang="en-US"/>
          </a:p>
        </p:txBody>
      </p:sp>
      <p:sp>
        <p:nvSpPr>
          <p:cNvPr id="5" name="Footer Placeholder 4">
            <a:extLst>
              <a:ext uri="{FF2B5EF4-FFF2-40B4-BE49-F238E27FC236}">
                <a16:creationId xmlns:a16="http://schemas.microsoft.com/office/drawing/2014/main" id="{3C65E494-8EF8-4586-8D95-08F8ED647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97CB3-B34F-4AF1-99FA-508CFC87CF66}"/>
              </a:ext>
            </a:extLst>
          </p:cNvPr>
          <p:cNvSpPr>
            <a:spLocks noGrp="1"/>
          </p:cNvSpPr>
          <p:nvPr>
            <p:ph type="sldNum" sz="quarter" idx="12"/>
          </p:nvPr>
        </p:nvSpPr>
        <p:spPr/>
        <p:txBody>
          <a:bodyPr/>
          <a:lstStyle/>
          <a:p>
            <a:fld id="{B0E2EC59-665E-414B-805F-6346139397EC}" type="slidenum">
              <a:rPr lang="en-US" smtClean="0"/>
              <a:t>‹#›</a:t>
            </a:fld>
            <a:endParaRPr lang="en-US"/>
          </a:p>
        </p:txBody>
      </p:sp>
    </p:spTree>
    <p:extLst>
      <p:ext uri="{BB962C8B-B14F-4D97-AF65-F5344CB8AC3E}">
        <p14:creationId xmlns:p14="http://schemas.microsoft.com/office/powerpoint/2010/main" val="3238192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D0F0F-B68C-496C-9D6B-7296D8F594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A7AF5F-7EC8-4962-9197-6A6CA1FD5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BAE27-0984-4442-8651-737EADD583EB}"/>
              </a:ext>
            </a:extLst>
          </p:cNvPr>
          <p:cNvSpPr>
            <a:spLocks noGrp="1"/>
          </p:cNvSpPr>
          <p:nvPr>
            <p:ph type="dt" sz="half" idx="10"/>
          </p:nvPr>
        </p:nvSpPr>
        <p:spPr/>
        <p:txBody>
          <a:bodyPr/>
          <a:lstStyle/>
          <a:p>
            <a:fld id="{19B1AE51-9EBD-4FF8-AD24-000E91F432FF}" type="datetimeFigureOut">
              <a:rPr lang="en-US" smtClean="0"/>
              <a:t>5/25/22</a:t>
            </a:fld>
            <a:endParaRPr lang="en-US"/>
          </a:p>
        </p:txBody>
      </p:sp>
      <p:sp>
        <p:nvSpPr>
          <p:cNvPr id="5" name="Footer Placeholder 4">
            <a:extLst>
              <a:ext uri="{FF2B5EF4-FFF2-40B4-BE49-F238E27FC236}">
                <a16:creationId xmlns:a16="http://schemas.microsoft.com/office/drawing/2014/main" id="{06FE0DE9-1D9D-41B0-9B70-62CCEB536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874A9-B8EE-45A8-852F-8F8F980A5952}"/>
              </a:ext>
            </a:extLst>
          </p:cNvPr>
          <p:cNvSpPr>
            <a:spLocks noGrp="1"/>
          </p:cNvSpPr>
          <p:nvPr>
            <p:ph type="sldNum" sz="quarter" idx="12"/>
          </p:nvPr>
        </p:nvSpPr>
        <p:spPr/>
        <p:txBody>
          <a:bodyPr/>
          <a:lstStyle/>
          <a:p>
            <a:fld id="{B0E2EC59-665E-414B-805F-6346139397EC}" type="slidenum">
              <a:rPr lang="en-US" smtClean="0"/>
              <a:t>‹#›</a:t>
            </a:fld>
            <a:endParaRPr lang="en-US"/>
          </a:p>
        </p:txBody>
      </p:sp>
    </p:spTree>
    <p:extLst>
      <p:ext uri="{BB962C8B-B14F-4D97-AF65-F5344CB8AC3E}">
        <p14:creationId xmlns:p14="http://schemas.microsoft.com/office/powerpoint/2010/main" val="358674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068BE-738A-4D3F-B6E2-4D6844851F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4BBFDD-162A-47EB-A2F4-73D937C949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1BFF85-5780-4F16-81C6-371459AC546B}"/>
              </a:ext>
            </a:extLst>
          </p:cNvPr>
          <p:cNvSpPr>
            <a:spLocks noGrp="1"/>
          </p:cNvSpPr>
          <p:nvPr>
            <p:ph type="dt" sz="half" idx="10"/>
          </p:nvPr>
        </p:nvSpPr>
        <p:spPr/>
        <p:txBody>
          <a:bodyPr/>
          <a:lstStyle/>
          <a:p>
            <a:fld id="{19B1AE51-9EBD-4FF8-AD24-000E91F432FF}" type="datetimeFigureOut">
              <a:rPr lang="en-US" smtClean="0"/>
              <a:t>5/25/22</a:t>
            </a:fld>
            <a:endParaRPr lang="en-US"/>
          </a:p>
        </p:txBody>
      </p:sp>
      <p:sp>
        <p:nvSpPr>
          <p:cNvPr id="5" name="Footer Placeholder 4">
            <a:extLst>
              <a:ext uri="{FF2B5EF4-FFF2-40B4-BE49-F238E27FC236}">
                <a16:creationId xmlns:a16="http://schemas.microsoft.com/office/drawing/2014/main" id="{B2423599-E9B9-4D7A-B439-AA672BE8F9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814CF3-D2D9-446D-B883-F1713EB2430B}"/>
              </a:ext>
            </a:extLst>
          </p:cNvPr>
          <p:cNvSpPr>
            <a:spLocks noGrp="1"/>
          </p:cNvSpPr>
          <p:nvPr>
            <p:ph type="sldNum" sz="quarter" idx="12"/>
          </p:nvPr>
        </p:nvSpPr>
        <p:spPr/>
        <p:txBody>
          <a:bodyPr/>
          <a:lstStyle/>
          <a:p>
            <a:fld id="{B0E2EC59-665E-414B-805F-6346139397EC}" type="slidenum">
              <a:rPr lang="en-US" smtClean="0"/>
              <a:t>‹#›</a:t>
            </a:fld>
            <a:endParaRPr lang="en-US"/>
          </a:p>
        </p:txBody>
      </p:sp>
    </p:spTree>
    <p:extLst>
      <p:ext uri="{BB962C8B-B14F-4D97-AF65-F5344CB8AC3E}">
        <p14:creationId xmlns:p14="http://schemas.microsoft.com/office/powerpoint/2010/main" val="3277823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35FBD-F5DE-4579-8DC4-3608DE2D1C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8F9633-4C2A-485E-A23C-305F3AAD5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DA512C-0616-4C5F-8883-107AD525A8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D0C737-A189-46AE-93CE-FA0FCBCE4996}"/>
              </a:ext>
            </a:extLst>
          </p:cNvPr>
          <p:cNvSpPr>
            <a:spLocks noGrp="1"/>
          </p:cNvSpPr>
          <p:nvPr>
            <p:ph type="dt" sz="half" idx="10"/>
          </p:nvPr>
        </p:nvSpPr>
        <p:spPr/>
        <p:txBody>
          <a:bodyPr/>
          <a:lstStyle/>
          <a:p>
            <a:fld id="{19B1AE51-9EBD-4FF8-AD24-000E91F432FF}" type="datetimeFigureOut">
              <a:rPr lang="en-US" smtClean="0"/>
              <a:t>5/25/22</a:t>
            </a:fld>
            <a:endParaRPr lang="en-US"/>
          </a:p>
        </p:txBody>
      </p:sp>
      <p:sp>
        <p:nvSpPr>
          <p:cNvPr id="6" name="Footer Placeholder 5">
            <a:extLst>
              <a:ext uri="{FF2B5EF4-FFF2-40B4-BE49-F238E27FC236}">
                <a16:creationId xmlns:a16="http://schemas.microsoft.com/office/drawing/2014/main" id="{B6CD45BB-3B8C-4E3E-B9B2-CFE6B5B0E5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853F31-7150-4946-823B-6DD9D5E5F6A3}"/>
              </a:ext>
            </a:extLst>
          </p:cNvPr>
          <p:cNvSpPr>
            <a:spLocks noGrp="1"/>
          </p:cNvSpPr>
          <p:nvPr>
            <p:ph type="sldNum" sz="quarter" idx="12"/>
          </p:nvPr>
        </p:nvSpPr>
        <p:spPr/>
        <p:txBody>
          <a:bodyPr/>
          <a:lstStyle/>
          <a:p>
            <a:fld id="{B0E2EC59-665E-414B-805F-6346139397EC}" type="slidenum">
              <a:rPr lang="en-US" smtClean="0"/>
              <a:t>‹#›</a:t>
            </a:fld>
            <a:endParaRPr lang="en-US"/>
          </a:p>
        </p:txBody>
      </p:sp>
    </p:spTree>
    <p:extLst>
      <p:ext uri="{BB962C8B-B14F-4D97-AF65-F5344CB8AC3E}">
        <p14:creationId xmlns:p14="http://schemas.microsoft.com/office/powerpoint/2010/main" val="596288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6756-91B9-4C2F-B182-FBA9E2547C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705C54-9D12-4E73-9915-578542BB13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2F40B4-A6F3-48F6-89E1-9CEE8D7B37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CEF118-0F1F-4A49-A40B-B2B3D789D5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35911-C286-41AD-863F-3BAC543ADA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20EC47-A2E0-412B-A255-1D3D5EE67D93}"/>
              </a:ext>
            </a:extLst>
          </p:cNvPr>
          <p:cNvSpPr>
            <a:spLocks noGrp="1"/>
          </p:cNvSpPr>
          <p:nvPr>
            <p:ph type="dt" sz="half" idx="10"/>
          </p:nvPr>
        </p:nvSpPr>
        <p:spPr/>
        <p:txBody>
          <a:bodyPr/>
          <a:lstStyle/>
          <a:p>
            <a:fld id="{19B1AE51-9EBD-4FF8-AD24-000E91F432FF}" type="datetimeFigureOut">
              <a:rPr lang="en-US" smtClean="0"/>
              <a:t>5/25/22</a:t>
            </a:fld>
            <a:endParaRPr lang="en-US"/>
          </a:p>
        </p:txBody>
      </p:sp>
      <p:sp>
        <p:nvSpPr>
          <p:cNvPr id="8" name="Footer Placeholder 7">
            <a:extLst>
              <a:ext uri="{FF2B5EF4-FFF2-40B4-BE49-F238E27FC236}">
                <a16:creationId xmlns:a16="http://schemas.microsoft.com/office/drawing/2014/main" id="{C03C2F48-2A64-425E-9C16-7842E12EAC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C7CEC4-6AD3-4F34-91CC-7F101306289E}"/>
              </a:ext>
            </a:extLst>
          </p:cNvPr>
          <p:cNvSpPr>
            <a:spLocks noGrp="1"/>
          </p:cNvSpPr>
          <p:nvPr>
            <p:ph type="sldNum" sz="quarter" idx="12"/>
          </p:nvPr>
        </p:nvSpPr>
        <p:spPr/>
        <p:txBody>
          <a:bodyPr/>
          <a:lstStyle/>
          <a:p>
            <a:fld id="{B0E2EC59-665E-414B-805F-6346139397EC}" type="slidenum">
              <a:rPr lang="en-US" smtClean="0"/>
              <a:t>‹#›</a:t>
            </a:fld>
            <a:endParaRPr lang="en-US"/>
          </a:p>
        </p:txBody>
      </p:sp>
    </p:spTree>
    <p:extLst>
      <p:ext uri="{BB962C8B-B14F-4D97-AF65-F5344CB8AC3E}">
        <p14:creationId xmlns:p14="http://schemas.microsoft.com/office/powerpoint/2010/main" val="382318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8668-2116-4C1B-A6CE-B82C3EAD64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F9B3B4-1E05-4837-AE40-F12B3BF4008D}"/>
              </a:ext>
            </a:extLst>
          </p:cNvPr>
          <p:cNvSpPr>
            <a:spLocks noGrp="1"/>
          </p:cNvSpPr>
          <p:nvPr>
            <p:ph type="dt" sz="half" idx="10"/>
          </p:nvPr>
        </p:nvSpPr>
        <p:spPr/>
        <p:txBody>
          <a:bodyPr/>
          <a:lstStyle/>
          <a:p>
            <a:fld id="{19B1AE51-9EBD-4FF8-AD24-000E91F432FF}" type="datetimeFigureOut">
              <a:rPr lang="en-US" smtClean="0"/>
              <a:t>5/25/22</a:t>
            </a:fld>
            <a:endParaRPr lang="en-US"/>
          </a:p>
        </p:txBody>
      </p:sp>
      <p:sp>
        <p:nvSpPr>
          <p:cNvPr id="4" name="Footer Placeholder 3">
            <a:extLst>
              <a:ext uri="{FF2B5EF4-FFF2-40B4-BE49-F238E27FC236}">
                <a16:creationId xmlns:a16="http://schemas.microsoft.com/office/drawing/2014/main" id="{9E18EE4B-5719-4C24-895A-E13B794557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35753E-13E0-4820-AE6D-D118AF2B4F01}"/>
              </a:ext>
            </a:extLst>
          </p:cNvPr>
          <p:cNvSpPr>
            <a:spLocks noGrp="1"/>
          </p:cNvSpPr>
          <p:nvPr>
            <p:ph type="sldNum" sz="quarter" idx="12"/>
          </p:nvPr>
        </p:nvSpPr>
        <p:spPr/>
        <p:txBody>
          <a:bodyPr/>
          <a:lstStyle/>
          <a:p>
            <a:fld id="{B0E2EC59-665E-414B-805F-6346139397EC}" type="slidenum">
              <a:rPr lang="en-US" smtClean="0"/>
              <a:t>‹#›</a:t>
            </a:fld>
            <a:endParaRPr lang="en-US"/>
          </a:p>
        </p:txBody>
      </p:sp>
    </p:spTree>
    <p:extLst>
      <p:ext uri="{BB962C8B-B14F-4D97-AF65-F5344CB8AC3E}">
        <p14:creationId xmlns:p14="http://schemas.microsoft.com/office/powerpoint/2010/main" val="2148647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F9126F-CFFC-48C6-8C92-B831C6211B8B}"/>
              </a:ext>
            </a:extLst>
          </p:cNvPr>
          <p:cNvSpPr>
            <a:spLocks noGrp="1"/>
          </p:cNvSpPr>
          <p:nvPr>
            <p:ph type="dt" sz="half" idx="10"/>
          </p:nvPr>
        </p:nvSpPr>
        <p:spPr/>
        <p:txBody>
          <a:bodyPr/>
          <a:lstStyle/>
          <a:p>
            <a:fld id="{19B1AE51-9EBD-4FF8-AD24-000E91F432FF}" type="datetimeFigureOut">
              <a:rPr lang="en-US" smtClean="0"/>
              <a:t>5/25/22</a:t>
            </a:fld>
            <a:endParaRPr lang="en-US"/>
          </a:p>
        </p:txBody>
      </p:sp>
      <p:sp>
        <p:nvSpPr>
          <p:cNvPr id="3" name="Footer Placeholder 2">
            <a:extLst>
              <a:ext uri="{FF2B5EF4-FFF2-40B4-BE49-F238E27FC236}">
                <a16:creationId xmlns:a16="http://schemas.microsoft.com/office/drawing/2014/main" id="{E5A4CFC6-A5D9-49E4-88AA-C752C6EA17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B79BD2-0133-4E86-8DEF-335FB0271A68}"/>
              </a:ext>
            </a:extLst>
          </p:cNvPr>
          <p:cNvSpPr>
            <a:spLocks noGrp="1"/>
          </p:cNvSpPr>
          <p:nvPr>
            <p:ph type="sldNum" sz="quarter" idx="12"/>
          </p:nvPr>
        </p:nvSpPr>
        <p:spPr/>
        <p:txBody>
          <a:bodyPr/>
          <a:lstStyle/>
          <a:p>
            <a:fld id="{B0E2EC59-665E-414B-805F-6346139397EC}" type="slidenum">
              <a:rPr lang="en-US" smtClean="0"/>
              <a:t>‹#›</a:t>
            </a:fld>
            <a:endParaRPr lang="en-US"/>
          </a:p>
        </p:txBody>
      </p:sp>
    </p:spTree>
    <p:extLst>
      <p:ext uri="{BB962C8B-B14F-4D97-AF65-F5344CB8AC3E}">
        <p14:creationId xmlns:p14="http://schemas.microsoft.com/office/powerpoint/2010/main" val="381353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30C9-BF81-4DF8-9CD0-A4EBE078C8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1878AD-87F6-4CD4-92D7-D2F811EE79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B51454-DC99-44B3-AF81-C181D70F1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C19006-0646-406F-AE8B-E195ADC76647}"/>
              </a:ext>
            </a:extLst>
          </p:cNvPr>
          <p:cNvSpPr>
            <a:spLocks noGrp="1"/>
          </p:cNvSpPr>
          <p:nvPr>
            <p:ph type="dt" sz="half" idx="10"/>
          </p:nvPr>
        </p:nvSpPr>
        <p:spPr/>
        <p:txBody>
          <a:bodyPr/>
          <a:lstStyle/>
          <a:p>
            <a:fld id="{19B1AE51-9EBD-4FF8-AD24-000E91F432FF}" type="datetimeFigureOut">
              <a:rPr lang="en-US" smtClean="0"/>
              <a:t>5/25/22</a:t>
            </a:fld>
            <a:endParaRPr lang="en-US"/>
          </a:p>
        </p:txBody>
      </p:sp>
      <p:sp>
        <p:nvSpPr>
          <p:cNvPr id="6" name="Footer Placeholder 5">
            <a:extLst>
              <a:ext uri="{FF2B5EF4-FFF2-40B4-BE49-F238E27FC236}">
                <a16:creationId xmlns:a16="http://schemas.microsoft.com/office/drawing/2014/main" id="{07E1BCC7-700D-431F-AE95-638818DEF5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1C1884-75CC-4659-84C9-C1DF34F94191}"/>
              </a:ext>
            </a:extLst>
          </p:cNvPr>
          <p:cNvSpPr>
            <a:spLocks noGrp="1"/>
          </p:cNvSpPr>
          <p:nvPr>
            <p:ph type="sldNum" sz="quarter" idx="12"/>
          </p:nvPr>
        </p:nvSpPr>
        <p:spPr/>
        <p:txBody>
          <a:bodyPr/>
          <a:lstStyle/>
          <a:p>
            <a:fld id="{B0E2EC59-665E-414B-805F-6346139397EC}" type="slidenum">
              <a:rPr lang="en-US" smtClean="0"/>
              <a:t>‹#›</a:t>
            </a:fld>
            <a:endParaRPr lang="en-US"/>
          </a:p>
        </p:txBody>
      </p:sp>
    </p:spTree>
    <p:extLst>
      <p:ext uri="{BB962C8B-B14F-4D97-AF65-F5344CB8AC3E}">
        <p14:creationId xmlns:p14="http://schemas.microsoft.com/office/powerpoint/2010/main" val="1777044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48F83-E01C-43DC-B671-839482715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597725-DE5F-49B1-A878-A864A93C23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CAABC2-0A93-495D-BFFD-82F59E9A48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19F969-7DC4-4DE3-BD66-EAFD4D07B776}"/>
              </a:ext>
            </a:extLst>
          </p:cNvPr>
          <p:cNvSpPr>
            <a:spLocks noGrp="1"/>
          </p:cNvSpPr>
          <p:nvPr>
            <p:ph type="dt" sz="half" idx="10"/>
          </p:nvPr>
        </p:nvSpPr>
        <p:spPr/>
        <p:txBody>
          <a:bodyPr/>
          <a:lstStyle/>
          <a:p>
            <a:fld id="{19B1AE51-9EBD-4FF8-AD24-000E91F432FF}" type="datetimeFigureOut">
              <a:rPr lang="en-US" smtClean="0"/>
              <a:t>5/25/22</a:t>
            </a:fld>
            <a:endParaRPr lang="en-US"/>
          </a:p>
        </p:txBody>
      </p:sp>
      <p:sp>
        <p:nvSpPr>
          <p:cNvPr id="6" name="Footer Placeholder 5">
            <a:extLst>
              <a:ext uri="{FF2B5EF4-FFF2-40B4-BE49-F238E27FC236}">
                <a16:creationId xmlns:a16="http://schemas.microsoft.com/office/drawing/2014/main" id="{44262DFE-3518-48FF-AA47-1E211CDFE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869694-B106-49CB-BDB8-3A92ED7E3ADB}"/>
              </a:ext>
            </a:extLst>
          </p:cNvPr>
          <p:cNvSpPr>
            <a:spLocks noGrp="1"/>
          </p:cNvSpPr>
          <p:nvPr>
            <p:ph type="sldNum" sz="quarter" idx="12"/>
          </p:nvPr>
        </p:nvSpPr>
        <p:spPr/>
        <p:txBody>
          <a:bodyPr/>
          <a:lstStyle/>
          <a:p>
            <a:fld id="{B0E2EC59-665E-414B-805F-6346139397EC}" type="slidenum">
              <a:rPr lang="en-US" smtClean="0"/>
              <a:t>‹#›</a:t>
            </a:fld>
            <a:endParaRPr lang="en-US"/>
          </a:p>
        </p:txBody>
      </p:sp>
    </p:spTree>
    <p:extLst>
      <p:ext uri="{BB962C8B-B14F-4D97-AF65-F5344CB8AC3E}">
        <p14:creationId xmlns:p14="http://schemas.microsoft.com/office/powerpoint/2010/main" val="2024070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46267D-F13D-47B7-BE59-223D4CF59D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BF7FDB-B83E-4873-B4F5-0DE412B619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ADAF16-6D13-4ECA-9974-2575ACC62B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B1AE51-9EBD-4FF8-AD24-000E91F432FF}" type="datetimeFigureOut">
              <a:rPr lang="en-US" smtClean="0"/>
              <a:t>5/25/22</a:t>
            </a:fld>
            <a:endParaRPr lang="en-US"/>
          </a:p>
        </p:txBody>
      </p:sp>
      <p:sp>
        <p:nvSpPr>
          <p:cNvPr id="5" name="Footer Placeholder 4">
            <a:extLst>
              <a:ext uri="{FF2B5EF4-FFF2-40B4-BE49-F238E27FC236}">
                <a16:creationId xmlns:a16="http://schemas.microsoft.com/office/drawing/2014/main" id="{60EC0D94-0684-40DF-B7D8-09E96D5CC6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E713C2-32D5-43F1-BA13-9FC9E0EAF5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2EC59-665E-414B-805F-6346139397EC}" type="slidenum">
              <a:rPr lang="en-US" smtClean="0"/>
              <a:t>‹#›</a:t>
            </a:fld>
            <a:endParaRPr lang="en-US"/>
          </a:p>
        </p:txBody>
      </p:sp>
    </p:spTree>
    <p:extLst>
      <p:ext uri="{BB962C8B-B14F-4D97-AF65-F5344CB8AC3E}">
        <p14:creationId xmlns:p14="http://schemas.microsoft.com/office/powerpoint/2010/main" val="4209631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ndeed.com/career-advice/career-development/how-to-write-vision-and-mission-statement" TargetMode="External"/><Relationship Id="rId2" Type="http://schemas.openxmlformats.org/officeDocument/2006/relationships/hyperlink" Target="https://rigorousthemes.com/blog/best-personal-mission-statement-exampl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5.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DA8FD4-5994-408A-B0F6-1EF9B1D9C9EA}"/>
              </a:ext>
            </a:extLst>
          </p:cNvPr>
          <p:cNvSpPr>
            <a:spLocks noGrp="1"/>
          </p:cNvSpPr>
          <p:nvPr>
            <p:ph type="ctrTitle"/>
          </p:nvPr>
        </p:nvSpPr>
        <p:spPr>
          <a:xfrm>
            <a:off x="699714" y="5490971"/>
            <a:ext cx="6962072" cy="1159200"/>
          </a:xfrm>
        </p:spPr>
        <p:txBody>
          <a:bodyPr anchor="ctr">
            <a:noAutofit/>
          </a:bodyPr>
          <a:lstStyle/>
          <a:p>
            <a:pPr algn="l"/>
            <a:r>
              <a:rPr lang="en-US" sz="3200" dirty="0">
                <a:solidFill>
                  <a:srgbClr val="FFFFFF"/>
                </a:solidFill>
              </a:rPr>
              <a:t>Gaining footing in shifting sands:  An experiential approach to identifying and actualizing values in team settings</a:t>
            </a:r>
          </a:p>
        </p:txBody>
      </p:sp>
      <p:sp>
        <p:nvSpPr>
          <p:cNvPr id="3" name="Subtitle 2">
            <a:extLst>
              <a:ext uri="{FF2B5EF4-FFF2-40B4-BE49-F238E27FC236}">
                <a16:creationId xmlns:a16="http://schemas.microsoft.com/office/drawing/2014/main" id="{B9EC6DB8-08A8-4383-87D1-7AE7B8B7BA0E}"/>
              </a:ext>
            </a:extLst>
          </p:cNvPr>
          <p:cNvSpPr>
            <a:spLocks noGrp="1"/>
          </p:cNvSpPr>
          <p:nvPr>
            <p:ph type="subTitle" idx="1"/>
          </p:nvPr>
        </p:nvSpPr>
        <p:spPr>
          <a:xfrm>
            <a:off x="8456522" y="5633765"/>
            <a:ext cx="3408555" cy="873612"/>
          </a:xfrm>
        </p:spPr>
        <p:txBody>
          <a:bodyPr anchor="ctr">
            <a:normAutofit/>
          </a:bodyPr>
          <a:lstStyle/>
          <a:p>
            <a:pPr algn="l"/>
            <a:r>
              <a:rPr lang="en-US" sz="2000" dirty="0">
                <a:solidFill>
                  <a:srgbClr val="FFFFFF"/>
                </a:solidFill>
              </a:rPr>
              <a:t>Sunday, June 19, 2022</a:t>
            </a:r>
          </a:p>
          <a:p>
            <a:pPr algn="l"/>
            <a:r>
              <a:rPr lang="en-US" sz="2000" dirty="0">
                <a:solidFill>
                  <a:srgbClr val="FFFFFF"/>
                </a:solidFill>
              </a:rPr>
              <a:t>10:45-12:15</a:t>
            </a:r>
          </a:p>
        </p:txBody>
      </p:sp>
      <p:pic>
        <p:nvPicPr>
          <p:cNvPr id="7" name="Picture 6" descr="Text&#10;&#10;Description automatically generated with medium confidence">
            <a:extLst>
              <a:ext uri="{FF2B5EF4-FFF2-40B4-BE49-F238E27FC236}">
                <a16:creationId xmlns:a16="http://schemas.microsoft.com/office/drawing/2014/main" id="{1931025C-46C6-4837-BCA1-8C9978ED8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226" y="390832"/>
            <a:ext cx="8330166" cy="4519114"/>
          </a:xfrm>
          <a:prstGeom prst="rect">
            <a:avLst/>
          </a:prstGeom>
        </p:spPr>
      </p:pic>
    </p:spTree>
    <p:extLst>
      <p:ext uri="{BB962C8B-B14F-4D97-AF65-F5344CB8AC3E}">
        <p14:creationId xmlns:p14="http://schemas.microsoft.com/office/powerpoint/2010/main" val="2529094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9A8B-9923-410B-8029-705FBF5BBB47}"/>
              </a:ext>
            </a:extLst>
          </p:cNvPr>
          <p:cNvSpPr>
            <a:spLocks noGrp="1"/>
          </p:cNvSpPr>
          <p:nvPr>
            <p:ph type="title"/>
          </p:nvPr>
        </p:nvSpPr>
        <p:spPr/>
        <p:txBody>
          <a:bodyPr/>
          <a:lstStyle/>
          <a:p>
            <a:r>
              <a:rPr lang="en-US" dirty="0"/>
              <a:t>Let’s make this concrete…</a:t>
            </a:r>
          </a:p>
        </p:txBody>
      </p:sp>
      <p:sp>
        <p:nvSpPr>
          <p:cNvPr id="3" name="Content Placeholder 2">
            <a:extLst>
              <a:ext uri="{FF2B5EF4-FFF2-40B4-BE49-F238E27FC236}">
                <a16:creationId xmlns:a16="http://schemas.microsoft.com/office/drawing/2014/main" id="{56AA5339-2792-406C-87D8-A30B4E583B10}"/>
              </a:ext>
            </a:extLst>
          </p:cNvPr>
          <p:cNvSpPr>
            <a:spLocks noGrp="1"/>
          </p:cNvSpPr>
          <p:nvPr>
            <p:ph sz="half" idx="1"/>
          </p:nvPr>
        </p:nvSpPr>
        <p:spPr/>
        <p:txBody>
          <a:bodyPr/>
          <a:lstStyle/>
          <a:p>
            <a:pPr marL="0" indent="0">
              <a:buNone/>
            </a:pPr>
            <a:r>
              <a:rPr lang="en-US" dirty="0"/>
              <a:t>What?</a:t>
            </a:r>
          </a:p>
          <a:p>
            <a:pPr lvl="1"/>
            <a:r>
              <a:rPr lang="en-US" dirty="0"/>
              <a:t>Communicate your fundamental professional objectives</a:t>
            </a:r>
          </a:p>
          <a:p>
            <a:pPr lvl="1"/>
            <a:r>
              <a:rPr lang="en-US" dirty="0"/>
              <a:t>How do you define success? </a:t>
            </a:r>
          </a:p>
          <a:p>
            <a:pPr lvl="1"/>
            <a:r>
              <a:rPr lang="en-US" dirty="0"/>
              <a:t>What is your primary goal? </a:t>
            </a:r>
          </a:p>
          <a:p>
            <a:pPr lvl="1"/>
            <a:endParaRPr lang="en-US" dirty="0"/>
          </a:p>
          <a:p>
            <a:pPr marL="0" indent="0">
              <a:buNone/>
            </a:pPr>
            <a:r>
              <a:rPr lang="en-US" dirty="0"/>
              <a:t>With whom? </a:t>
            </a:r>
          </a:p>
          <a:p>
            <a:pPr lvl="1"/>
            <a:r>
              <a:rPr lang="en-US" dirty="0"/>
              <a:t>Choose your target audience</a:t>
            </a:r>
          </a:p>
          <a:p>
            <a:pPr lvl="1"/>
            <a:r>
              <a:rPr lang="en-US" dirty="0"/>
              <a:t>Who do you hope your work impacts? </a:t>
            </a:r>
          </a:p>
        </p:txBody>
      </p:sp>
      <p:sp>
        <p:nvSpPr>
          <p:cNvPr id="4" name="Content Placeholder 3">
            <a:extLst>
              <a:ext uri="{FF2B5EF4-FFF2-40B4-BE49-F238E27FC236}">
                <a16:creationId xmlns:a16="http://schemas.microsoft.com/office/drawing/2014/main" id="{3CA76A9A-921B-4B03-BC26-035536151E62}"/>
              </a:ext>
            </a:extLst>
          </p:cNvPr>
          <p:cNvSpPr>
            <a:spLocks noGrp="1"/>
          </p:cNvSpPr>
          <p:nvPr>
            <p:ph sz="half" idx="2"/>
          </p:nvPr>
        </p:nvSpPr>
        <p:spPr/>
        <p:txBody>
          <a:bodyPr/>
          <a:lstStyle/>
          <a:p>
            <a:pPr marL="0" indent="0">
              <a:buNone/>
            </a:pPr>
            <a:r>
              <a:rPr lang="en-US" dirty="0"/>
              <a:t>How would you like to do this?</a:t>
            </a:r>
          </a:p>
          <a:p>
            <a:pPr lvl="1"/>
            <a:r>
              <a:rPr lang="en-US" dirty="0"/>
              <a:t>Pull in those values!</a:t>
            </a:r>
          </a:p>
          <a:p>
            <a:pPr lvl="1"/>
            <a:endParaRPr lang="en-US" dirty="0"/>
          </a:p>
          <a:p>
            <a:pPr marL="0" indent="0">
              <a:buNone/>
            </a:pPr>
            <a:endParaRPr lang="en-US" dirty="0"/>
          </a:p>
        </p:txBody>
      </p:sp>
      <p:grpSp>
        <p:nvGrpSpPr>
          <p:cNvPr id="5" name="Group 4">
            <a:extLst>
              <a:ext uri="{FF2B5EF4-FFF2-40B4-BE49-F238E27FC236}">
                <a16:creationId xmlns:a16="http://schemas.microsoft.com/office/drawing/2014/main" id="{00E2CBA9-FE02-4AD8-A2F9-5485A4EA1AA0}"/>
              </a:ext>
            </a:extLst>
          </p:cNvPr>
          <p:cNvGrpSpPr/>
          <p:nvPr/>
        </p:nvGrpSpPr>
        <p:grpSpPr>
          <a:xfrm>
            <a:off x="10189174" y="4369824"/>
            <a:ext cx="1818937" cy="2123051"/>
            <a:chOff x="10077376" y="4507886"/>
            <a:chExt cx="1818937" cy="2123051"/>
          </a:xfrm>
        </p:grpSpPr>
        <p:pic>
          <p:nvPicPr>
            <p:cNvPr id="6" name="Picture 5">
              <a:extLst>
                <a:ext uri="{FF2B5EF4-FFF2-40B4-BE49-F238E27FC236}">
                  <a16:creationId xmlns:a16="http://schemas.microsoft.com/office/drawing/2014/main" id="{3207222E-90E9-4CE2-94FB-0BB2A0934C87}"/>
                </a:ext>
              </a:extLst>
            </p:cNvPr>
            <p:cNvPicPr>
              <a:picLocks noChangeAspect="1"/>
            </p:cNvPicPr>
            <p:nvPr/>
          </p:nvPicPr>
          <p:blipFill>
            <a:blip r:embed="rId2">
              <a:extLst>
                <a:ext uri="{28A0092B-C50C-407E-A947-70E740481C1C}">
                  <a14:useLocalDpi xmlns:a14="http://schemas.microsoft.com/office/drawing/2010/main" val="0"/>
                </a:ext>
              </a:extLst>
            </a:blip>
            <a:srcRect t="12480" b="12480"/>
            <a:stretch/>
          </p:blipFill>
          <p:spPr>
            <a:xfrm>
              <a:off x="10480945" y="4507886"/>
              <a:ext cx="1415368" cy="1415368"/>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p:spPr>
        </p:pic>
        <p:pic>
          <p:nvPicPr>
            <p:cNvPr id="7" name="Picture 6" descr="Text&#10;&#10;Description automatically generated with medium confidence">
              <a:extLst>
                <a:ext uri="{FF2B5EF4-FFF2-40B4-BE49-F238E27FC236}">
                  <a16:creationId xmlns:a16="http://schemas.microsoft.com/office/drawing/2014/main" id="{8F742FF4-F78F-4EBD-8382-A2DFE7BD3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7376" y="5750611"/>
              <a:ext cx="1620232" cy="880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2705958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E0E99-B218-4DFD-BC0A-5652B15BEBD3}"/>
              </a:ext>
            </a:extLst>
          </p:cNvPr>
          <p:cNvSpPr>
            <a:spLocks noGrp="1"/>
          </p:cNvSpPr>
          <p:nvPr>
            <p:ph type="title"/>
          </p:nvPr>
        </p:nvSpPr>
        <p:spPr/>
        <p:txBody>
          <a:bodyPr/>
          <a:lstStyle/>
          <a:p>
            <a:r>
              <a:rPr lang="en-US" dirty="0"/>
              <a:t>…and get vulnerable</a:t>
            </a:r>
          </a:p>
        </p:txBody>
      </p:sp>
      <p:sp>
        <p:nvSpPr>
          <p:cNvPr id="3" name="Content Placeholder 2">
            <a:extLst>
              <a:ext uri="{FF2B5EF4-FFF2-40B4-BE49-F238E27FC236}">
                <a16:creationId xmlns:a16="http://schemas.microsoft.com/office/drawing/2014/main" id="{0B652BF9-D6EA-4774-957F-F63748346B91}"/>
              </a:ext>
            </a:extLst>
          </p:cNvPr>
          <p:cNvSpPr>
            <a:spLocks noGrp="1"/>
          </p:cNvSpPr>
          <p:nvPr>
            <p:ph sz="half" idx="1"/>
          </p:nvPr>
        </p:nvSpPr>
        <p:spPr>
          <a:ln>
            <a:solidFill>
              <a:srgbClr val="002060"/>
            </a:solidFill>
          </a:ln>
        </p:spPr>
        <p:txBody>
          <a:bodyPr>
            <a:normAutofit/>
          </a:bodyPr>
          <a:lstStyle/>
          <a:p>
            <a:pPr marL="0" marR="0" indent="0">
              <a:spcBef>
                <a:spcPts val="0"/>
              </a:spcBef>
              <a:spcAft>
                <a:spcPts val="0"/>
              </a:spcAft>
              <a:buNone/>
            </a:pPr>
            <a:endParaRPr lang="en-US" sz="180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2200" b="1" dirty="0">
                <a:effectLst/>
                <a:latin typeface="Calibri" panose="020F0502020204030204" pitchFamily="34" charset="0"/>
                <a:ea typeface="Calibri" panose="020F0502020204030204" pitchFamily="34" charset="0"/>
              </a:rPr>
              <a:t>Mandy’s values</a:t>
            </a:r>
            <a:r>
              <a:rPr lang="en-US" sz="2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200" dirty="0">
                <a:latin typeface="Calibri" panose="020F0502020204030204" pitchFamily="34" charset="0"/>
                <a:ea typeface="Calibri" panose="020F0502020204030204" pitchFamily="34" charset="0"/>
              </a:rPr>
              <a:t>	</a:t>
            </a:r>
            <a:r>
              <a:rPr lang="en-US" sz="2200" dirty="0">
                <a:effectLst/>
                <a:latin typeface="Calibri" panose="020F0502020204030204" pitchFamily="34" charset="0"/>
                <a:ea typeface="Calibri" panose="020F0502020204030204" pitchFamily="34" charset="0"/>
              </a:rPr>
              <a:t>Authenticity</a:t>
            </a:r>
          </a:p>
          <a:p>
            <a:pPr marL="0" marR="0" indent="0">
              <a:spcBef>
                <a:spcPts val="0"/>
              </a:spcBef>
              <a:spcAft>
                <a:spcPts val="0"/>
              </a:spcAft>
              <a:buNone/>
            </a:pPr>
            <a:r>
              <a:rPr lang="en-US" sz="2200" dirty="0">
                <a:latin typeface="Calibri" panose="020F0502020204030204" pitchFamily="34" charset="0"/>
                <a:ea typeface="Calibri" panose="020F0502020204030204" pitchFamily="34" charset="0"/>
              </a:rPr>
              <a:t>	</a:t>
            </a:r>
            <a:r>
              <a:rPr lang="en-US" sz="2200" dirty="0">
                <a:effectLst/>
                <a:latin typeface="Calibri" panose="020F0502020204030204" pitchFamily="34" charset="0"/>
                <a:ea typeface="Calibri" panose="020F0502020204030204" pitchFamily="34" charset="0"/>
              </a:rPr>
              <a:t>Growth</a:t>
            </a:r>
          </a:p>
          <a:p>
            <a:pPr marL="0" marR="0" indent="0">
              <a:spcBef>
                <a:spcPts val="0"/>
              </a:spcBef>
              <a:spcAft>
                <a:spcPts val="0"/>
              </a:spcAft>
              <a:buNone/>
            </a:pPr>
            <a:r>
              <a:rPr lang="en-US" sz="2200" dirty="0">
                <a:latin typeface="Calibri" panose="020F0502020204030204" pitchFamily="34" charset="0"/>
                <a:ea typeface="Calibri" panose="020F0502020204030204" pitchFamily="34" charset="0"/>
              </a:rPr>
              <a:t>	</a:t>
            </a:r>
            <a:r>
              <a:rPr lang="en-US" sz="2200" dirty="0">
                <a:effectLst/>
                <a:latin typeface="Calibri" panose="020F0502020204030204" pitchFamily="34" charset="0"/>
                <a:ea typeface="Calibri" panose="020F0502020204030204" pitchFamily="34" charset="0"/>
              </a:rPr>
              <a:t>Connection</a:t>
            </a:r>
          </a:p>
          <a:p>
            <a:pPr marL="0" indent="0">
              <a:buNone/>
            </a:pPr>
            <a:endParaRPr lang="en-US" dirty="0"/>
          </a:p>
          <a:p>
            <a:pPr marL="0" indent="0" algn="ctr">
              <a:buNone/>
            </a:pPr>
            <a:r>
              <a:rPr lang="en-US" sz="2200" b="1" dirty="0">
                <a:effectLst/>
                <a:latin typeface="Calibri" panose="020F0502020204030204" pitchFamily="34" charset="0"/>
                <a:ea typeface="Calibri" panose="020F0502020204030204" pitchFamily="34" charset="0"/>
              </a:rPr>
              <a:t>“I will approach my professional work with authenticity. I will be genuine and true in my interactions with others and with myself to foster connection and growth, especially with those I lead.”</a:t>
            </a:r>
            <a:endParaRPr lang="en-US" sz="2200" dirty="0">
              <a:effectLst/>
              <a:latin typeface="Calibri" panose="020F0502020204030204" pitchFamily="34" charset="0"/>
              <a:ea typeface="Calibri" panose="020F0502020204030204" pitchFamily="34" charset="0"/>
            </a:endParaRPr>
          </a:p>
          <a:p>
            <a:pPr marL="0" indent="0">
              <a:buNone/>
            </a:pPr>
            <a:endParaRPr lang="en-US" b="1" dirty="0"/>
          </a:p>
        </p:txBody>
      </p:sp>
      <p:sp>
        <p:nvSpPr>
          <p:cNvPr id="4" name="Content Placeholder 3">
            <a:extLst>
              <a:ext uri="{FF2B5EF4-FFF2-40B4-BE49-F238E27FC236}">
                <a16:creationId xmlns:a16="http://schemas.microsoft.com/office/drawing/2014/main" id="{16E251BA-F377-4907-8718-6850213A8D7A}"/>
              </a:ext>
            </a:extLst>
          </p:cNvPr>
          <p:cNvSpPr>
            <a:spLocks noGrp="1"/>
          </p:cNvSpPr>
          <p:nvPr>
            <p:ph sz="half" idx="2"/>
          </p:nvPr>
        </p:nvSpPr>
        <p:spPr>
          <a:ln>
            <a:solidFill>
              <a:srgbClr val="002060"/>
            </a:solidFill>
          </a:ln>
        </p:spPr>
        <p:txBody>
          <a:bodyPr>
            <a:normAutofit/>
          </a:bodyPr>
          <a:lstStyle/>
          <a:p>
            <a:pPr marL="0" marR="0" indent="0">
              <a:lnSpc>
                <a:spcPct val="100000"/>
              </a:lnSpc>
              <a:spcBef>
                <a:spcPts val="0"/>
              </a:spcBef>
              <a:spcAft>
                <a:spcPts val="0"/>
              </a:spcAft>
              <a:buNone/>
            </a:pPr>
            <a:endParaRPr lang="en-US" sz="1800" dirty="0">
              <a:latin typeface="Calibri" panose="020F0502020204030204" pitchFamily="34" charset="0"/>
            </a:endParaRPr>
          </a:p>
          <a:p>
            <a:pPr marL="0" marR="0" indent="0">
              <a:lnSpc>
                <a:spcPct val="100000"/>
              </a:lnSpc>
              <a:spcBef>
                <a:spcPts val="0"/>
              </a:spcBef>
              <a:spcAft>
                <a:spcPts val="0"/>
              </a:spcAft>
              <a:buNone/>
            </a:pPr>
            <a:r>
              <a:rPr lang="en-US" sz="2200" b="1" dirty="0">
                <a:latin typeface="Calibri" panose="020F0502020204030204" pitchFamily="34" charset="0"/>
              </a:rPr>
              <a:t>Lia’s values</a:t>
            </a:r>
            <a:r>
              <a:rPr lang="en-US" sz="2200" dirty="0">
                <a:latin typeface="Calibri" panose="020F0502020204030204" pitchFamily="34" charset="0"/>
              </a:rPr>
              <a:t>: </a:t>
            </a:r>
          </a:p>
          <a:p>
            <a:pPr marL="0" marR="0" indent="0">
              <a:lnSpc>
                <a:spcPct val="100000"/>
              </a:lnSpc>
              <a:spcBef>
                <a:spcPts val="0"/>
              </a:spcBef>
              <a:spcAft>
                <a:spcPts val="0"/>
              </a:spcAft>
              <a:buNone/>
            </a:pPr>
            <a:r>
              <a:rPr lang="en-US" sz="2200" dirty="0">
                <a:latin typeface="Calibri" panose="020F0502020204030204" pitchFamily="34" charset="0"/>
              </a:rPr>
              <a:t>	Creativity</a:t>
            </a:r>
          </a:p>
          <a:p>
            <a:pPr marL="0" marR="0" indent="0">
              <a:lnSpc>
                <a:spcPct val="100000"/>
              </a:lnSpc>
              <a:spcBef>
                <a:spcPts val="0"/>
              </a:spcBef>
              <a:spcAft>
                <a:spcPts val="0"/>
              </a:spcAft>
              <a:buNone/>
            </a:pPr>
            <a:r>
              <a:rPr lang="en-US" sz="2200" dirty="0">
                <a:latin typeface="Calibri" panose="020F0502020204030204" pitchFamily="34" charset="0"/>
              </a:rPr>
              <a:t>	Passion</a:t>
            </a:r>
          </a:p>
          <a:p>
            <a:pPr marL="0" marR="0" indent="0">
              <a:lnSpc>
                <a:spcPct val="100000"/>
              </a:lnSpc>
              <a:spcBef>
                <a:spcPts val="0"/>
              </a:spcBef>
              <a:spcAft>
                <a:spcPts val="0"/>
              </a:spcAft>
              <a:buNone/>
            </a:pPr>
            <a:r>
              <a:rPr lang="en-US" sz="2200" dirty="0">
                <a:latin typeface="Calibri" panose="020F0502020204030204" pitchFamily="34" charset="0"/>
              </a:rPr>
              <a:t>	Justice</a:t>
            </a:r>
          </a:p>
          <a:p>
            <a:pPr marL="0" indent="0">
              <a:lnSpc>
                <a:spcPct val="100000"/>
              </a:lnSpc>
              <a:buNone/>
            </a:pPr>
            <a:endParaRPr lang="en-US" sz="1800" dirty="0">
              <a:latin typeface="Calibri" panose="020F0502020204030204" pitchFamily="34" charset="0"/>
            </a:endParaRPr>
          </a:p>
          <a:p>
            <a:pPr marL="0" indent="0">
              <a:buNone/>
            </a:pPr>
            <a:r>
              <a:rPr lang="en-US" sz="2200" b="1" dirty="0">
                <a:latin typeface="Calibri" panose="020F0502020204030204" pitchFamily="34" charset="0"/>
              </a:rPr>
              <a:t>“To help individuals and communities heal after trauma. My professional endeavors will channel creativity and passion to foster justice and meaning.” </a:t>
            </a:r>
          </a:p>
        </p:txBody>
      </p:sp>
      <p:pic>
        <p:nvPicPr>
          <p:cNvPr id="8" name="Picture 7">
            <a:extLst>
              <a:ext uri="{FF2B5EF4-FFF2-40B4-BE49-F238E27FC236}">
                <a16:creationId xmlns:a16="http://schemas.microsoft.com/office/drawing/2014/main" id="{1441C32F-ECAE-41D0-A52E-D9B3E628BB79}"/>
              </a:ext>
            </a:extLst>
          </p:cNvPr>
          <p:cNvPicPr>
            <a:picLocks noChangeAspect="1"/>
          </p:cNvPicPr>
          <p:nvPr/>
        </p:nvPicPr>
        <p:blipFill>
          <a:blip r:embed="rId2">
            <a:extLst>
              <a:ext uri="{28A0092B-C50C-407E-A947-70E740481C1C}">
                <a14:useLocalDpi xmlns:a14="http://schemas.microsoft.com/office/drawing/2010/main" val="0"/>
              </a:ext>
            </a:extLst>
          </a:blip>
          <a:srcRect t="12480" b="12480"/>
          <a:stretch/>
        </p:blipFill>
        <p:spPr>
          <a:xfrm>
            <a:off x="10333179" y="5217391"/>
            <a:ext cx="1085273" cy="1085273"/>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p:spPr>
      </p:pic>
      <p:pic>
        <p:nvPicPr>
          <p:cNvPr id="9" name="Picture 8">
            <a:extLst>
              <a:ext uri="{FF2B5EF4-FFF2-40B4-BE49-F238E27FC236}">
                <a16:creationId xmlns:a16="http://schemas.microsoft.com/office/drawing/2014/main" id="{A15BDFB5-A60C-4E00-94F6-870DE47B5081}"/>
              </a:ext>
            </a:extLst>
          </p:cNvPr>
          <p:cNvPicPr>
            <a:picLocks noChangeAspect="1"/>
          </p:cNvPicPr>
          <p:nvPr/>
        </p:nvPicPr>
        <p:blipFill>
          <a:blip r:embed="rId3">
            <a:extLst>
              <a:ext uri="{28A0092B-C50C-407E-A947-70E740481C1C}">
                <a14:useLocalDpi xmlns:a14="http://schemas.microsoft.com/office/drawing/2010/main" val="0"/>
              </a:ext>
            </a:extLst>
          </a:blip>
          <a:srcRect t="16606" b="16606"/>
          <a:stretch/>
        </p:blipFill>
        <p:spPr>
          <a:xfrm>
            <a:off x="4977786" y="5193686"/>
            <a:ext cx="1118214" cy="1118214"/>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p:spPr>
      </p:pic>
    </p:spTree>
    <p:extLst>
      <p:ext uri="{BB962C8B-B14F-4D97-AF65-F5344CB8AC3E}">
        <p14:creationId xmlns:p14="http://schemas.microsoft.com/office/powerpoint/2010/main" val="2727628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8932-9F7E-4486-8906-B625DA2FF7D7}"/>
              </a:ext>
            </a:extLst>
          </p:cNvPr>
          <p:cNvSpPr>
            <a:spLocks noGrp="1"/>
          </p:cNvSpPr>
          <p:nvPr>
            <p:ph type="title"/>
          </p:nvPr>
        </p:nvSpPr>
        <p:spPr/>
        <p:txBody>
          <a:bodyPr/>
          <a:lstStyle/>
          <a:p>
            <a:r>
              <a:rPr lang="en-US" dirty="0"/>
              <a:t>Carry it home</a:t>
            </a:r>
          </a:p>
        </p:txBody>
      </p:sp>
      <p:sp>
        <p:nvSpPr>
          <p:cNvPr id="3" name="Content Placeholder 2">
            <a:extLst>
              <a:ext uri="{FF2B5EF4-FFF2-40B4-BE49-F238E27FC236}">
                <a16:creationId xmlns:a16="http://schemas.microsoft.com/office/drawing/2014/main" id="{E82FDB8B-66E1-48ED-B267-EAD9BEDBA8C2}"/>
              </a:ext>
            </a:extLst>
          </p:cNvPr>
          <p:cNvSpPr>
            <a:spLocks noGrp="1"/>
          </p:cNvSpPr>
          <p:nvPr>
            <p:ph sz="half" idx="1"/>
          </p:nvPr>
        </p:nvSpPr>
        <p:spPr/>
        <p:txBody>
          <a:bodyPr/>
          <a:lstStyle/>
          <a:p>
            <a:pPr marL="0" indent="0">
              <a:buNone/>
            </a:pPr>
            <a:r>
              <a:rPr lang="en-US" dirty="0"/>
              <a:t>Continue to refine and polish your mission statement</a:t>
            </a:r>
          </a:p>
          <a:p>
            <a:pPr lvl="1"/>
            <a:r>
              <a:rPr lang="en-US" dirty="0"/>
              <a:t>This is a living document! </a:t>
            </a:r>
          </a:p>
          <a:p>
            <a:pPr marL="457200" lvl="1" indent="0">
              <a:buNone/>
            </a:pPr>
            <a:endParaRPr lang="en-US" sz="500" dirty="0"/>
          </a:p>
          <a:p>
            <a:pPr marL="0" indent="0">
              <a:buNone/>
            </a:pPr>
            <a:r>
              <a:rPr lang="en-US" dirty="0"/>
              <a:t>Put a physical copy in frequently visited places (electronic and/or physical both work well)</a:t>
            </a:r>
          </a:p>
          <a:p>
            <a:pPr marL="0" indent="0">
              <a:buNone/>
            </a:pPr>
            <a:endParaRPr lang="en-US" sz="500" dirty="0"/>
          </a:p>
          <a:p>
            <a:pPr marL="0" indent="0">
              <a:buNone/>
            </a:pPr>
            <a:r>
              <a:rPr lang="en-US" dirty="0"/>
              <a:t>Share with others </a:t>
            </a:r>
          </a:p>
          <a:p>
            <a:endParaRPr lang="en-US" dirty="0"/>
          </a:p>
          <a:p>
            <a:endParaRPr lang="en-US" dirty="0"/>
          </a:p>
        </p:txBody>
      </p:sp>
      <p:pic>
        <p:nvPicPr>
          <p:cNvPr id="1026" name="Picture 2" descr="Plant growing out of a book - Books and Arts - ABC Radio National  (Australian Broadcasting Corporation)">
            <a:extLst>
              <a:ext uri="{FF2B5EF4-FFF2-40B4-BE49-F238E27FC236}">
                <a16:creationId xmlns:a16="http://schemas.microsoft.com/office/drawing/2014/main" id="{2DE44536-23C9-4F26-B06D-662D2125F69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9800" y="1485900"/>
            <a:ext cx="5181600" cy="38862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69B98901-9E52-4F9E-9143-2A67B94E7D73}"/>
              </a:ext>
            </a:extLst>
          </p:cNvPr>
          <p:cNvGrpSpPr/>
          <p:nvPr/>
        </p:nvGrpSpPr>
        <p:grpSpPr>
          <a:xfrm>
            <a:off x="10825018" y="5163128"/>
            <a:ext cx="1236466" cy="1462826"/>
            <a:chOff x="10242547" y="4491823"/>
            <a:chExt cx="1818937" cy="2172025"/>
          </a:xfrm>
        </p:grpSpPr>
        <p:pic>
          <p:nvPicPr>
            <p:cNvPr id="7" name="Picture 6">
              <a:extLst>
                <a:ext uri="{FF2B5EF4-FFF2-40B4-BE49-F238E27FC236}">
                  <a16:creationId xmlns:a16="http://schemas.microsoft.com/office/drawing/2014/main" id="{F3B5C34D-C478-4F8B-BAFD-946CFDAEE28C}"/>
                </a:ext>
              </a:extLst>
            </p:cNvPr>
            <p:cNvPicPr>
              <a:picLocks noChangeAspect="1"/>
            </p:cNvPicPr>
            <p:nvPr/>
          </p:nvPicPr>
          <p:blipFill>
            <a:blip r:embed="rId3">
              <a:extLst>
                <a:ext uri="{28A0092B-C50C-407E-A947-70E740481C1C}">
                  <a14:useLocalDpi xmlns:a14="http://schemas.microsoft.com/office/drawing/2010/main" val="0"/>
                </a:ext>
              </a:extLst>
            </a:blip>
            <a:srcRect t="16606" b="16606"/>
            <a:stretch/>
          </p:blipFill>
          <p:spPr>
            <a:xfrm>
              <a:off x="10646116" y="4491823"/>
              <a:ext cx="1415368" cy="1415368"/>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p:spPr>
        </p:pic>
        <p:pic>
          <p:nvPicPr>
            <p:cNvPr id="8" name="Picture 7" descr="Text&#10;&#10;Description automatically generated with medium confidence">
              <a:extLst>
                <a:ext uri="{FF2B5EF4-FFF2-40B4-BE49-F238E27FC236}">
                  <a16:creationId xmlns:a16="http://schemas.microsoft.com/office/drawing/2014/main" id="{5D8F50B5-ED39-4D24-95FA-5BA02C305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2547" y="5783522"/>
              <a:ext cx="1620232" cy="880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2655265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0E248-F396-40B8-ADEC-B40CFB5B9AE1}"/>
              </a:ext>
            </a:extLst>
          </p:cNvPr>
          <p:cNvSpPr>
            <a:spLocks noGrp="1"/>
          </p:cNvSpPr>
          <p:nvPr>
            <p:ph type="title"/>
          </p:nvPr>
        </p:nvSpPr>
        <p:spPr/>
        <p:txBody>
          <a:bodyPr/>
          <a:lstStyle/>
          <a:p>
            <a:r>
              <a:rPr lang="en-US" dirty="0"/>
              <a:t>How do we keep working in this space? 	</a:t>
            </a:r>
          </a:p>
        </p:txBody>
      </p:sp>
      <p:sp>
        <p:nvSpPr>
          <p:cNvPr id="3" name="Content Placeholder 2">
            <a:extLst>
              <a:ext uri="{FF2B5EF4-FFF2-40B4-BE49-F238E27FC236}">
                <a16:creationId xmlns:a16="http://schemas.microsoft.com/office/drawing/2014/main" id="{F06F3EA5-3E14-426C-8FF7-D5E150B24396}"/>
              </a:ext>
            </a:extLst>
          </p:cNvPr>
          <p:cNvSpPr>
            <a:spLocks noGrp="1"/>
          </p:cNvSpPr>
          <p:nvPr>
            <p:ph idx="1"/>
          </p:nvPr>
        </p:nvSpPr>
        <p:spPr/>
        <p:txBody>
          <a:bodyPr>
            <a:normAutofit fontScale="92500" lnSpcReduction="10000"/>
          </a:bodyPr>
          <a:lstStyle/>
          <a:p>
            <a:pPr marL="0" indent="0">
              <a:buNone/>
            </a:pPr>
            <a:r>
              <a:rPr lang="en-US" dirty="0"/>
              <a:t>What a leader brings into the room is what’s allowed in the room</a:t>
            </a:r>
          </a:p>
          <a:p>
            <a:pPr marL="0" indent="0">
              <a:buNone/>
            </a:pPr>
            <a:endParaRPr lang="en-US" sz="500" dirty="0"/>
          </a:p>
          <a:p>
            <a:pPr marL="0" indent="0">
              <a:buNone/>
            </a:pPr>
            <a:r>
              <a:rPr lang="en-US" dirty="0"/>
              <a:t>If you’re not in a leadership role, then who’s your biggest ally? Who’s buy-in do you need to enact collective action?</a:t>
            </a:r>
          </a:p>
          <a:p>
            <a:pPr marL="0" indent="0">
              <a:buNone/>
            </a:pPr>
            <a:endParaRPr lang="en-US" sz="500" dirty="0"/>
          </a:p>
          <a:p>
            <a:pPr marL="0" indent="0">
              <a:buNone/>
            </a:pPr>
            <a:r>
              <a:rPr lang="en-US" dirty="0"/>
              <a:t>Some strategies that we’ve used:</a:t>
            </a:r>
          </a:p>
          <a:p>
            <a:pPr lvl="1"/>
            <a:r>
              <a:rPr lang="en-US" dirty="0"/>
              <a:t>Conduct these exercises with your team</a:t>
            </a:r>
          </a:p>
          <a:p>
            <a:pPr lvl="1"/>
            <a:r>
              <a:rPr lang="en-US" dirty="0"/>
              <a:t>Start the conversation: </a:t>
            </a:r>
          </a:p>
          <a:p>
            <a:pPr marL="914400" lvl="2" indent="0">
              <a:buNone/>
            </a:pPr>
            <a:r>
              <a:rPr lang="en-US" dirty="0"/>
              <a:t>When are we most aligned with individual or shared values? </a:t>
            </a:r>
          </a:p>
          <a:p>
            <a:pPr marL="914400" lvl="2" indent="0">
              <a:buNone/>
            </a:pPr>
            <a:r>
              <a:rPr lang="en-US" dirty="0"/>
              <a:t>How can we actualize individual values in a team setting?</a:t>
            </a:r>
          </a:p>
          <a:p>
            <a:pPr marL="914400" lvl="2" indent="0">
              <a:buNone/>
            </a:pPr>
            <a:r>
              <a:rPr lang="en-US" dirty="0"/>
              <a:t>How can we keep values central in discussion and decisions?</a:t>
            </a:r>
          </a:p>
          <a:p>
            <a:pPr marL="914400" lvl="2" indent="0">
              <a:buNone/>
            </a:pPr>
            <a:r>
              <a:rPr lang="en-US" dirty="0"/>
              <a:t>How can we discuss intra-team conflict through a values-based lens? </a:t>
            </a:r>
          </a:p>
          <a:p>
            <a:pPr lvl="1"/>
            <a:r>
              <a:rPr lang="en-US" dirty="0"/>
              <a:t>Share accountability for check-ins and follow-ups</a:t>
            </a:r>
          </a:p>
          <a:p>
            <a:pPr marL="914400" lvl="2" indent="0">
              <a:buNone/>
            </a:pPr>
            <a:endParaRPr lang="en-US" dirty="0"/>
          </a:p>
        </p:txBody>
      </p:sp>
      <p:grpSp>
        <p:nvGrpSpPr>
          <p:cNvPr id="4" name="Group 3">
            <a:extLst>
              <a:ext uri="{FF2B5EF4-FFF2-40B4-BE49-F238E27FC236}">
                <a16:creationId xmlns:a16="http://schemas.microsoft.com/office/drawing/2014/main" id="{1C2F1AC6-1A6E-466D-8280-E396D428B3CA}"/>
              </a:ext>
            </a:extLst>
          </p:cNvPr>
          <p:cNvGrpSpPr/>
          <p:nvPr/>
        </p:nvGrpSpPr>
        <p:grpSpPr>
          <a:xfrm>
            <a:off x="10214837" y="4436405"/>
            <a:ext cx="1818937" cy="2172025"/>
            <a:chOff x="10242547" y="4491823"/>
            <a:chExt cx="1818937" cy="2172025"/>
          </a:xfrm>
        </p:grpSpPr>
        <p:pic>
          <p:nvPicPr>
            <p:cNvPr id="5" name="Picture 4">
              <a:extLst>
                <a:ext uri="{FF2B5EF4-FFF2-40B4-BE49-F238E27FC236}">
                  <a16:creationId xmlns:a16="http://schemas.microsoft.com/office/drawing/2014/main" id="{C96C3918-3CF9-412C-B87A-B8747B787C72}"/>
                </a:ext>
              </a:extLst>
            </p:cNvPr>
            <p:cNvPicPr>
              <a:picLocks noChangeAspect="1"/>
            </p:cNvPicPr>
            <p:nvPr/>
          </p:nvPicPr>
          <p:blipFill>
            <a:blip r:embed="rId2">
              <a:extLst>
                <a:ext uri="{28A0092B-C50C-407E-A947-70E740481C1C}">
                  <a14:useLocalDpi xmlns:a14="http://schemas.microsoft.com/office/drawing/2010/main" val="0"/>
                </a:ext>
              </a:extLst>
            </a:blip>
            <a:srcRect t="16606" b="16606"/>
            <a:stretch/>
          </p:blipFill>
          <p:spPr>
            <a:xfrm>
              <a:off x="10646116" y="4491823"/>
              <a:ext cx="1415368" cy="1415368"/>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p:spPr>
        </p:pic>
        <p:pic>
          <p:nvPicPr>
            <p:cNvPr id="6" name="Picture 5" descr="Text&#10;&#10;Description automatically generated with medium confidence">
              <a:extLst>
                <a:ext uri="{FF2B5EF4-FFF2-40B4-BE49-F238E27FC236}">
                  <a16:creationId xmlns:a16="http://schemas.microsoft.com/office/drawing/2014/main" id="{9E19430D-248E-4544-94BB-587664FF7A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2547" y="5783522"/>
              <a:ext cx="1620232" cy="880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824978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215A0-1A05-4D14-8E55-B2F3D899A6CC}"/>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7B5E7AD9-A530-41A8-A10E-028A790F9EC2}"/>
              </a:ext>
            </a:extLst>
          </p:cNvPr>
          <p:cNvSpPr>
            <a:spLocks noGrp="1"/>
          </p:cNvSpPr>
          <p:nvPr>
            <p:ph idx="1"/>
          </p:nvPr>
        </p:nvSpPr>
        <p:spPr/>
        <p:txBody>
          <a:bodyPr/>
          <a:lstStyle/>
          <a:p>
            <a:r>
              <a:rPr lang="en-US" dirty="0">
                <a:hlinkClick r:id="rId2"/>
              </a:rPr>
              <a:t>70 Best Personal Mission Statement Examples - Rigorous Themes</a:t>
            </a:r>
            <a:endParaRPr lang="en-US" dirty="0"/>
          </a:p>
          <a:p>
            <a:r>
              <a:rPr lang="en-US" dirty="0">
                <a:hlinkClick r:id="rId3"/>
              </a:rPr>
              <a:t>How To Write Vision and Mission Statements | Indeed.com</a:t>
            </a:r>
            <a:endParaRPr lang="en-US" dirty="0"/>
          </a:p>
        </p:txBody>
      </p:sp>
    </p:spTree>
    <p:extLst>
      <p:ext uri="{BB962C8B-B14F-4D97-AF65-F5344CB8AC3E}">
        <p14:creationId xmlns:p14="http://schemas.microsoft.com/office/powerpoint/2010/main" val="2348500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0BAB7369-5487-45F2-9B03-8CAC56968437}"/>
              </a:ext>
            </a:extLst>
          </p:cNvPr>
          <p:cNvSpPr>
            <a:spLocks noGrp="1"/>
          </p:cNvSpPr>
          <p:nvPr>
            <p:ph type="title"/>
          </p:nvPr>
        </p:nvSpPr>
        <p:spPr>
          <a:xfrm>
            <a:off x="1149716" y="499397"/>
            <a:ext cx="5929422" cy="794565"/>
          </a:xfrm>
        </p:spPr>
        <p:txBody>
          <a:bodyPr vert="horz" lIns="91440" tIns="45720" rIns="91440" bIns="45720" rtlCol="0" anchor="b">
            <a:normAutofit fontScale="90000"/>
          </a:bodyPr>
          <a:lstStyle/>
          <a:p>
            <a:r>
              <a:rPr lang="en-US" sz="4800" dirty="0"/>
              <a:t>Disclosures + disclaimers:</a:t>
            </a:r>
            <a:endParaRPr lang="en-US" sz="2700" kern="1200" dirty="0">
              <a:solidFill>
                <a:schemeClr val="tx1"/>
              </a:solidFill>
              <a:highlight>
                <a:srgbClr val="FFFF00"/>
              </a:highlight>
              <a:latin typeface="+mj-lt"/>
              <a:ea typeface="+mj-ea"/>
              <a:cs typeface="+mj-cs"/>
            </a:endParaRPr>
          </a:p>
        </p:txBody>
      </p:sp>
      <p:sp>
        <p:nvSpPr>
          <p:cNvPr id="10" name="Text Placeholder 9">
            <a:extLst>
              <a:ext uri="{FF2B5EF4-FFF2-40B4-BE49-F238E27FC236}">
                <a16:creationId xmlns:a16="http://schemas.microsoft.com/office/drawing/2014/main" id="{0CBDE6E5-7ED4-43E2-A384-862A95CCCF82}"/>
              </a:ext>
            </a:extLst>
          </p:cNvPr>
          <p:cNvSpPr>
            <a:spLocks noGrp="1"/>
          </p:cNvSpPr>
          <p:nvPr>
            <p:ph type="body" sz="half" idx="2"/>
          </p:nvPr>
        </p:nvSpPr>
        <p:spPr>
          <a:xfrm>
            <a:off x="1149716" y="1561382"/>
            <a:ext cx="9274444" cy="4395281"/>
          </a:xfrm>
        </p:spPr>
        <p:txBody>
          <a:bodyPr vert="horz" lIns="91440" tIns="45720" rIns="91440" bIns="45720" rtlCol="0">
            <a:normAutofit/>
          </a:bodyPr>
          <a:lstStyle/>
          <a:p>
            <a:r>
              <a:rPr lang="en-US" sz="2400" dirty="0"/>
              <a:t>The presenters of this workshop have not received and will not receive any commercial support related to this presentation or the work presented in this presentation.</a:t>
            </a:r>
          </a:p>
          <a:p>
            <a:endParaRPr lang="en-US" sz="1000" dirty="0"/>
          </a:p>
          <a:p>
            <a:r>
              <a:rPr lang="en-US" altLang="en-US" sz="2400" b="0" dirty="0"/>
              <a:t>This presentation is based on work supported, in part, by the Department of Veterans Affairs and the Eastern Colorado Health Care System but does not necessarily represent the views of the Department of Veterans Affairs or the U.S. Government.</a:t>
            </a:r>
          </a:p>
          <a:p>
            <a:endParaRPr lang="en-US" sz="2400" dirty="0">
              <a:solidFill>
                <a:schemeClr val="accent1">
                  <a:lumMod val="50000"/>
                </a:schemeClr>
              </a:solidFill>
            </a:endParaRPr>
          </a:p>
          <a:p>
            <a:endParaRPr lang="en-US" sz="2400" dirty="0">
              <a:solidFill>
                <a:schemeClr val="accent1">
                  <a:lumMod val="50000"/>
                </a:schemeClr>
              </a:solidFill>
            </a:endParaRPr>
          </a:p>
          <a:p>
            <a:endParaRPr lang="en-US" sz="2400" dirty="0">
              <a:solidFill>
                <a:schemeClr val="accent1">
                  <a:lumMod val="50000"/>
                </a:schemeClr>
              </a:solidFill>
            </a:endParaRPr>
          </a:p>
          <a:p>
            <a:pPr indent="-228600">
              <a:buFont typeface="Arial" panose="020B0604020202020204" pitchFamily="34" charset="0"/>
              <a:buChar char="•"/>
            </a:pPr>
            <a:endParaRPr lang="en-US" sz="2000" dirty="0">
              <a:highlight>
                <a:srgbClr val="FFFF00"/>
              </a:highlight>
            </a:endParaRPr>
          </a:p>
        </p:txBody>
      </p:sp>
      <p:sp>
        <p:nvSpPr>
          <p:cNvPr id="14" name="Rectangle 16">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Text&#10;&#10;Description automatically generated with medium confidence">
            <a:extLst>
              <a:ext uri="{FF2B5EF4-FFF2-40B4-BE49-F238E27FC236}">
                <a16:creationId xmlns:a16="http://schemas.microsoft.com/office/drawing/2014/main" id="{BB8D1FE4-DB12-4C72-8220-120F07CBD4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9164" y="5394718"/>
            <a:ext cx="1620232" cy="880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7581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F42146-ED4F-4E03-A68A-24772A6163A5}"/>
              </a:ext>
            </a:extLst>
          </p:cNvPr>
          <p:cNvSpPr>
            <a:spLocks noGrp="1"/>
          </p:cNvSpPr>
          <p:nvPr>
            <p:ph type="title"/>
          </p:nvPr>
        </p:nvSpPr>
        <p:spPr>
          <a:xfrm>
            <a:off x="510024" y="2387336"/>
            <a:ext cx="3017765" cy="752415"/>
          </a:xfrm>
        </p:spPr>
        <p:txBody>
          <a:bodyPr vert="horz" lIns="91440" tIns="45720" rIns="91440" bIns="45720" rtlCol="0" anchor="b">
            <a:normAutofit/>
          </a:bodyPr>
          <a:lstStyle/>
          <a:p>
            <a:pPr algn="ctr"/>
            <a:r>
              <a:rPr lang="en-US" sz="2800" kern="1200" dirty="0">
                <a:solidFill>
                  <a:srgbClr val="FFFFFF"/>
                </a:solidFill>
                <a:latin typeface="+mj-lt"/>
                <a:ea typeface="+mj-ea"/>
                <a:cs typeface="+mj-cs"/>
              </a:rPr>
              <a:t>Dr. Lia Bishop</a:t>
            </a:r>
          </a:p>
        </p:txBody>
      </p:sp>
      <p:sp>
        <p:nvSpPr>
          <p:cNvPr id="4" name="Text Placeholder 3">
            <a:extLst>
              <a:ext uri="{FF2B5EF4-FFF2-40B4-BE49-F238E27FC236}">
                <a16:creationId xmlns:a16="http://schemas.microsoft.com/office/drawing/2014/main" id="{D36B5EC0-9918-42EF-8BC0-84CF6132FF19}"/>
              </a:ext>
            </a:extLst>
          </p:cNvPr>
          <p:cNvSpPr>
            <a:spLocks noGrp="1"/>
          </p:cNvSpPr>
          <p:nvPr>
            <p:ph type="body" sz="half" idx="2"/>
          </p:nvPr>
        </p:nvSpPr>
        <p:spPr>
          <a:xfrm>
            <a:off x="4352815" y="446971"/>
            <a:ext cx="7517569" cy="5385560"/>
          </a:xfrm>
        </p:spPr>
        <p:txBody>
          <a:bodyPr vert="horz" lIns="91440" tIns="45720" rIns="91440" bIns="45720" rtlCol="0" anchor="ctr">
            <a:normAutofit/>
          </a:bodyPr>
          <a:lstStyle/>
          <a:p>
            <a:pPr algn="ctr"/>
            <a:endParaRPr lang="en-US" sz="2400" dirty="0">
              <a:highlight>
                <a:srgbClr val="FFFF00"/>
              </a:highlight>
            </a:endParaRPr>
          </a:p>
          <a:p>
            <a:r>
              <a:rPr lang="en-US" sz="2400" b="1" i="0" dirty="0">
                <a:solidFill>
                  <a:srgbClr val="222222"/>
                </a:solidFill>
                <a:effectLst/>
              </a:rPr>
              <a:t>Lia Bishop, Ph.D.</a:t>
            </a:r>
          </a:p>
          <a:p>
            <a:endParaRPr lang="en-US" sz="1000" b="0" i="0" dirty="0">
              <a:solidFill>
                <a:srgbClr val="222222"/>
              </a:solidFill>
              <a:effectLst/>
            </a:endParaRPr>
          </a:p>
          <a:p>
            <a:pPr marL="228600" lvl="1"/>
            <a:r>
              <a:rPr lang="en-US" sz="2200" dirty="0">
                <a:solidFill>
                  <a:srgbClr val="222222"/>
                </a:solidFill>
              </a:rPr>
              <a:t>Clinical Psychologist</a:t>
            </a:r>
          </a:p>
          <a:p>
            <a:pPr marL="228600" lvl="1"/>
            <a:r>
              <a:rPr lang="en-US" sz="2200" b="0" i="0" dirty="0">
                <a:solidFill>
                  <a:srgbClr val="222222"/>
                </a:solidFill>
                <a:effectLst/>
              </a:rPr>
              <a:t>VA Eastern Colorado Health Care System </a:t>
            </a:r>
          </a:p>
          <a:p>
            <a:pPr marL="228600" lvl="1"/>
            <a:r>
              <a:rPr lang="en-US" sz="2200" dirty="0">
                <a:solidFill>
                  <a:srgbClr val="222222"/>
                </a:solidFill>
              </a:rPr>
              <a:t>“Ascend” PTSD Residential Rehabilitation Treatment Program</a:t>
            </a:r>
          </a:p>
          <a:p>
            <a:pPr marL="228600" lvl="1"/>
            <a:r>
              <a:rPr lang="en-US" sz="2200" dirty="0">
                <a:solidFill>
                  <a:srgbClr val="222222"/>
                </a:solidFill>
              </a:rPr>
              <a:t>Lia.Bishop@va.gov</a:t>
            </a:r>
            <a:endParaRPr lang="en-US" sz="2200" b="0" i="0" dirty="0">
              <a:solidFill>
                <a:srgbClr val="222222"/>
              </a:solidFill>
              <a:effectLst/>
              <a:highlight>
                <a:srgbClr val="FFFF00"/>
              </a:highlight>
            </a:endParaRPr>
          </a:p>
          <a:p>
            <a:endParaRPr lang="en-US" sz="2400" b="0" i="0" dirty="0">
              <a:solidFill>
                <a:srgbClr val="222222"/>
              </a:solidFill>
              <a:effectLst/>
              <a:highlight>
                <a:srgbClr val="FFFF00"/>
              </a:highlight>
            </a:endParaRPr>
          </a:p>
          <a:p>
            <a:r>
              <a:rPr lang="en-US" sz="2400" b="1" i="0" dirty="0">
                <a:solidFill>
                  <a:srgbClr val="222222"/>
                </a:solidFill>
                <a:effectLst/>
              </a:rPr>
              <a:t>Mandy Rabenhorst, Ph.D. </a:t>
            </a:r>
          </a:p>
          <a:p>
            <a:endParaRPr lang="en-US" sz="1000" b="0" i="0" dirty="0">
              <a:solidFill>
                <a:srgbClr val="222222"/>
              </a:solidFill>
              <a:effectLst/>
            </a:endParaRPr>
          </a:p>
          <a:p>
            <a:pPr marL="228600" lvl="1"/>
            <a:r>
              <a:rPr lang="en-US" sz="2200" dirty="0">
                <a:solidFill>
                  <a:srgbClr val="222222"/>
                </a:solidFill>
              </a:rPr>
              <a:t>Program Manager, Clinical Psychologist</a:t>
            </a:r>
          </a:p>
          <a:p>
            <a:pPr marL="228600" lvl="1"/>
            <a:r>
              <a:rPr lang="en-US" sz="2200" b="0" i="0" dirty="0">
                <a:solidFill>
                  <a:srgbClr val="222222"/>
                </a:solidFill>
                <a:effectLst/>
              </a:rPr>
              <a:t>VA Eastern Colorado Health Care System </a:t>
            </a:r>
          </a:p>
          <a:p>
            <a:pPr marL="228600" lvl="1"/>
            <a:r>
              <a:rPr lang="en-US" sz="2200" dirty="0">
                <a:solidFill>
                  <a:srgbClr val="222222"/>
                </a:solidFill>
              </a:rPr>
              <a:t>“Ascend” PTSD Residential Rehabilitation Treatment Program Mandy.Rabenhorst-Bell@va.gov</a:t>
            </a:r>
          </a:p>
          <a:p>
            <a:endParaRPr lang="en-US" sz="2400" b="0" i="0" dirty="0">
              <a:solidFill>
                <a:srgbClr val="222222"/>
              </a:solidFill>
              <a:effectLst/>
              <a:highlight>
                <a:srgbClr val="FFFF00"/>
              </a:highlight>
            </a:endParaRPr>
          </a:p>
        </p:txBody>
      </p:sp>
      <p:pic>
        <p:nvPicPr>
          <p:cNvPr id="6" name="Picture 5" descr="Text&#10;&#10;Description automatically generated with medium confidence">
            <a:extLst>
              <a:ext uri="{FF2B5EF4-FFF2-40B4-BE49-F238E27FC236}">
                <a16:creationId xmlns:a16="http://schemas.microsoft.com/office/drawing/2014/main" id="{DEF9E211-2DDB-4891-8E8B-299A21784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2219" y="5459373"/>
            <a:ext cx="1620232" cy="880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0A03EEF5-E839-460B-9322-97461A491B40}"/>
              </a:ext>
            </a:extLst>
          </p:cNvPr>
          <p:cNvPicPr>
            <a:picLocks noChangeAspect="1"/>
          </p:cNvPicPr>
          <p:nvPr/>
        </p:nvPicPr>
        <p:blipFill rotWithShape="1">
          <a:blip r:embed="rId3">
            <a:extLst>
              <a:ext uri="{28A0092B-C50C-407E-A947-70E740481C1C}">
                <a14:useLocalDpi xmlns:a14="http://schemas.microsoft.com/office/drawing/2010/main" val="0"/>
              </a:ext>
            </a:extLst>
          </a:blip>
          <a:srcRect l="23847" t="16812"/>
          <a:stretch/>
        </p:blipFill>
        <p:spPr>
          <a:xfrm>
            <a:off x="1286552" y="432274"/>
            <a:ext cx="1464711" cy="2132213"/>
          </a:xfrm>
          <a:prstGeom prst="rect">
            <a:avLst/>
          </a:prstGeom>
        </p:spPr>
      </p:pic>
      <p:sp>
        <p:nvSpPr>
          <p:cNvPr id="16" name="Title 1">
            <a:extLst>
              <a:ext uri="{FF2B5EF4-FFF2-40B4-BE49-F238E27FC236}">
                <a16:creationId xmlns:a16="http://schemas.microsoft.com/office/drawing/2014/main" id="{8817DF97-8B00-4ADA-9C8B-699C51E3D24D}"/>
              </a:ext>
            </a:extLst>
          </p:cNvPr>
          <p:cNvSpPr txBox="1">
            <a:spLocks/>
          </p:cNvSpPr>
          <p:nvPr/>
        </p:nvSpPr>
        <p:spPr>
          <a:xfrm>
            <a:off x="510024" y="5673311"/>
            <a:ext cx="3017765" cy="752415"/>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dirty="0">
                <a:solidFill>
                  <a:srgbClr val="FFFFFF"/>
                </a:solidFill>
              </a:rPr>
              <a:t>Dr. Mandy Rabenhorst</a:t>
            </a:r>
          </a:p>
        </p:txBody>
      </p:sp>
      <p:pic>
        <p:nvPicPr>
          <p:cNvPr id="23" name="Picture 22" descr="A person smiling for the camera&#10;&#10;Description automatically generated with low confidence">
            <a:extLst>
              <a:ext uri="{FF2B5EF4-FFF2-40B4-BE49-F238E27FC236}">
                <a16:creationId xmlns:a16="http://schemas.microsoft.com/office/drawing/2014/main" id="{8311A446-E46C-46E1-9EE5-B81A30D8DC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4114" y="3457810"/>
            <a:ext cx="1409584" cy="2112285"/>
          </a:xfrm>
          <a:prstGeom prst="rect">
            <a:avLst/>
          </a:prstGeom>
        </p:spPr>
      </p:pic>
    </p:spTree>
    <p:extLst>
      <p:ext uri="{BB962C8B-B14F-4D97-AF65-F5344CB8AC3E}">
        <p14:creationId xmlns:p14="http://schemas.microsoft.com/office/powerpoint/2010/main" val="173494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Choosing A Type Of Therapy – Where Do I Start?">
            <a:extLst>
              <a:ext uri="{FF2B5EF4-FFF2-40B4-BE49-F238E27FC236}">
                <a16:creationId xmlns:a16="http://schemas.microsoft.com/office/drawing/2014/main" id="{6A8EA2A5-1F1B-45EB-9D7F-07FC2EA66AC3}"/>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t="3077" b="357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D9C85E4-4EA5-4F43-96C0-3C56443DB0F6}"/>
              </a:ext>
            </a:extLst>
          </p:cNvPr>
          <p:cNvPicPr>
            <a:picLocks noChangeAspect="1"/>
          </p:cNvPicPr>
          <p:nvPr/>
        </p:nvPicPr>
        <p:blipFill>
          <a:blip r:embed="rId4">
            <a:extLst>
              <a:ext uri="{28A0092B-C50C-407E-A947-70E740481C1C}">
                <a14:useLocalDpi xmlns:a14="http://schemas.microsoft.com/office/drawing/2010/main" val="0"/>
              </a:ext>
            </a:extLst>
          </a:blip>
          <a:srcRect t="12480" b="12480"/>
          <a:stretch/>
        </p:blipFill>
        <p:spPr>
          <a:xfrm>
            <a:off x="10528674" y="4472046"/>
            <a:ext cx="1415368" cy="1415368"/>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p:spPr>
      </p:pic>
      <p:pic>
        <p:nvPicPr>
          <p:cNvPr id="6" name="Picture 5" descr="Text&#10;&#10;Description automatically generated with medium confidence">
            <a:extLst>
              <a:ext uri="{FF2B5EF4-FFF2-40B4-BE49-F238E27FC236}">
                <a16:creationId xmlns:a16="http://schemas.microsoft.com/office/drawing/2014/main" id="{D0C9B668-1D45-41E8-BD8C-86F7D970AF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7376" y="5750611"/>
            <a:ext cx="1620232" cy="880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88974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BC38-B0D8-4882-943C-319A9C6D6CDE}"/>
              </a:ext>
            </a:extLst>
          </p:cNvPr>
          <p:cNvSpPr>
            <a:spLocks noGrp="1"/>
          </p:cNvSpPr>
          <p:nvPr>
            <p:ph type="title"/>
          </p:nvPr>
        </p:nvSpPr>
        <p:spPr/>
        <p:txBody>
          <a:bodyPr/>
          <a:lstStyle/>
          <a:p>
            <a:r>
              <a:rPr lang="en-US" dirty="0"/>
              <a:t>“Professional Values”</a:t>
            </a:r>
          </a:p>
        </p:txBody>
      </p:sp>
      <p:sp>
        <p:nvSpPr>
          <p:cNvPr id="3" name="Content Placeholder 2">
            <a:extLst>
              <a:ext uri="{FF2B5EF4-FFF2-40B4-BE49-F238E27FC236}">
                <a16:creationId xmlns:a16="http://schemas.microsoft.com/office/drawing/2014/main" id="{04D5F138-72F5-4121-BA81-3990A0DC2512}"/>
              </a:ext>
            </a:extLst>
          </p:cNvPr>
          <p:cNvSpPr>
            <a:spLocks noGrp="1"/>
          </p:cNvSpPr>
          <p:nvPr>
            <p:ph sz="half" idx="1"/>
          </p:nvPr>
        </p:nvSpPr>
        <p:spPr>
          <a:xfrm>
            <a:off x="616132" y="1604827"/>
            <a:ext cx="5181600" cy="4351338"/>
          </a:xfrm>
        </p:spPr>
        <p:txBody>
          <a:bodyPr>
            <a:normAutofit fontScale="92500" lnSpcReduction="10000"/>
          </a:bodyPr>
          <a:lstStyle/>
          <a:p>
            <a:pPr marL="457200" marR="0" lvl="1" indent="0">
              <a:spcBef>
                <a:spcPts val="0"/>
              </a:spcBef>
              <a:spcAft>
                <a:spcPts val="0"/>
              </a:spcAft>
              <a:buNone/>
            </a:pP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1" indent="0">
              <a:spcBef>
                <a:spcPts val="0"/>
              </a:spcBef>
              <a:spcAft>
                <a:spcPts val="0"/>
              </a:spcAft>
              <a:buNone/>
            </a:pPr>
            <a:r>
              <a:rPr lang="en-US" sz="2600" dirty="0">
                <a:effectLst/>
                <a:latin typeface="Calibri" panose="020F0502020204030204" pitchFamily="34" charset="0"/>
                <a:ea typeface="Times New Roman" panose="02020603050405020304" pitchFamily="18" charset="0"/>
                <a:cs typeface="Calibri" panose="020F0502020204030204" pitchFamily="34" charset="0"/>
              </a:rPr>
              <a:t>Values </a:t>
            </a:r>
          </a:p>
          <a:p>
            <a:pPr lvl="2">
              <a:spcBef>
                <a:spcPts val="0"/>
              </a:spcBef>
            </a:pPr>
            <a:r>
              <a:rPr lang="en-US" sz="2600" dirty="0">
                <a:effectLst/>
                <a:latin typeface="Calibri" panose="020F0502020204030204" pitchFamily="34" charset="0"/>
                <a:ea typeface="Times New Roman" panose="02020603050405020304" pitchFamily="18" charset="0"/>
                <a:cs typeface="Calibri" panose="020F0502020204030204" pitchFamily="34" charset="0"/>
              </a:rPr>
              <a:t>D</a:t>
            </a:r>
            <a:r>
              <a:rPr lang="en-US" sz="2600" dirty="0">
                <a:latin typeface="Calibri" panose="020F0502020204030204" pitchFamily="34" charset="0"/>
                <a:ea typeface="Times New Roman" panose="02020603050405020304" pitchFamily="18" charset="0"/>
                <a:cs typeface="Calibri" panose="020F0502020204030204" pitchFamily="34" charset="0"/>
              </a:rPr>
              <a:t>ifferent across domains?</a:t>
            </a:r>
          </a:p>
          <a:p>
            <a:pPr lvl="2">
              <a:spcBef>
                <a:spcPts val="0"/>
              </a:spcBef>
            </a:pPr>
            <a:r>
              <a:rPr lang="en-US" sz="2600" dirty="0">
                <a:effectLst/>
                <a:latin typeface="Calibri" panose="020F0502020204030204" pitchFamily="34" charset="0"/>
                <a:ea typeface="Times New Roman" panose="02020603050405020304" pitchFamily="18" charset="0"/>
                <a:cs typeface="Calibri" panose="020F0502020204030204" pitchFamily="34" charset="0"/>
              </a:rPr>
              <a:t>Overlapp</a:t>
            </a:r>
            <a:r>
              <a:rPr lang="en-US" sz="2600" dirty="0">
                <a:latin typeface="Calibri" panose="020F0502020204030204" pitchFamily="34" charset="0"/>
                <a:ea typeface="Times New Roman" panose="02020603050405020304" pitchFamily="18" charset="0"/>
                <a:cs typeface="Calibri" panose="020F0502020204030204" pitchFamily="34" charset="0"/>
              </a:rPr>
              <a:t>ing and expressed differently or similarly?</a:t>
            </a:r>
          </a:p>
          <a:p>
            <a:pPr lvl="2">
              <a:spcBef>
                <a:spcPts val="0"/>
              </a:spcBef>
            </a:pPr>
            <a:r>
              <a:rPr lang="en-US" sz="2600" dirty="0">
                <a:latin typeface="Calibri" panose="020F0502020204030204" pitchFamily="34" charset="0"/>
                <a:ea typeface="Times New Roman" panose="02020603050405020304" pitchFamily="18" charset="0"/>
                <a:cs typeface="Calibri" panose="020F0502020204030204" pitchFamily="34" charset="0"/>
              </a:rPr>
              <a:t>Notice which are ac</a:t>
            </a:r>
            <a:r>
              <a:rPr lang="en-US" sz="2600" dirty="0">
                <a:effectLst/>
                <a:latin typeface="Calibri" panose="020F0502020204030204" pitchFamily="34" charset="0"/>
                <a:ea typeface="Times New Roman" panose="02020603050405020304" pitchFamily="18" charset="0"/>
                <a:cs typeface="Calibri" panose="020F0502020204030204" pitchFamily="34" charset="0"/>
              </a:rPr>
              <a:t>tivated or stifled in a professional context</a:t>
            </a:r>
          </a:p>
          <a:p>
            <a:pPr marL="457200" lvl="1" indent="0">
              <a:spcBef>
                <a:spcPts val="0"/>
              </a:spcBef>
              <a:buNone/>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2600" dirty="0">
                <a:effectLst/>
                <a:latin typeface="Calibri" panose="020F0502020204030204" pitchFamily="34" charset="0"/>
                <a:ea typeface="Times New Roman" panose="02020603050405020304" pitchFamily="18" charset="0"/>
                <a:cs typeface="Calibri" panose="020F0502020204030204" pitchFamily="34" charset="0"/>
              </a:rPr>
              <a:t>Key question:</a:t>
            </a:r>
          </a:p>
          <a:p>
            <a:pPr lvl="2">
              <a:spcBef>
                <a:spcPts val="0"/>
              </a:spcBef>
            </a:pPr>
            <a:r>
              <a:rPr lang="en-US" sz="2600" dirty="0">
                <a:latin typeface="Calibri" panose="020F0502020204030204" pitchFamily="34" charset="0"/>
                <a:cs typeface="Calibri" panose="020F0502020204030204" pitchFamily="34" charset="0"/>
              </a:rPr>
              <a:t>When are you out of your values? How do you know?</a:t>
            </a:r>
          </a:p>
          <a:p>
            <a:pPr lvl="2">
              <a:spcBef>
                <a:spcPts val="0"/>
              </a:spcBef>
            </a:pPr>
            <a:r>
              <a:rPr lang="en-US" sz="2600" dirty="0">
                <a:latin typeface="Calibri" panose="020F0502020204030204" pitchFamily="34" charset="0"/>
                <a:cs typeface="Calibri" panose="020F0502020204030204" pitchFamily="34" charset="0"/>
              </a:rPr>
              <a:t>When are you in alignment with your values? How do you know? </a:t>
            </a:r>
          </a:p>
          <a:p>
            <a:pPr marL="0" indent="0">
              <a:buNone/>
            </a:pPr>
            <a:endParaRPr lang="en-US" dirty="0"/>
          </a:p>
        </p:txBody>
      </p:sp>
      <p:graphicFrame>
        <p:nvGraphicFramePr>
          <p:cNvPr id="5" name="Content Placeholder 4">
            <a:extLst>
              <a:ext uri="{FF2B5EF4-FFF2-40B4-BE49-F238E27FC236}">
                <a16:creationId xmlns:a16="http://schemas.microsoft.com/office/drawing/2014/main" id="{375BE3DB-B394-4F62-BAA9-0CDF4368CF45}"/>
              </a:ext>
            </a:extLst>
          </p:cNvPr>
          <p:cNvGraphicFramePr>
            <a:graphicFrameLocks noGrp="1"/>
          </p:cNvGraphicFramePr>
          <p:nvPr>
            <p:ph sz="half" idx="2"/>
            <p:extLst>
              <p:ext uri="{D42A27DB-BD31-4B8C-83A1-F6EECF244321}">
                <p14:modId xmlns:p14="http://schemas.microsoft.com/office/powerpoint/2010/main" val="3853947622"/>
              </p:ext>
            </p:extLst>
          </p:nvPr>
        </p:nvGraphicFramePr>
        <p:xfrm>
          <a:off x="5527259" y="1008897"/>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a:extLst>
              <a:ext uri="{FF2B5EF4-FFF2-40B4-BE49-F238E27FC236}">
                <a16:creationId xmlns:a16="http://schemas.microsoft.com/office/drawing/2014/main" id="{7A57E412-ED07-4CBE-AA8B-1C09AB9C9BAD}"/>
              </a:ext>
            </a:extLst>
          </p:cNvPr>
          <p:cNvGrpSpPr/>
          <p:nvPr/>
        </p:nvGrpSpPr>
        <p:grpSpPr>
          <a:xfrm>
            <a:off x="10242547" y="4540797"/>
            <a:ext cx="1818937" cy="2123051"/>
            <a:chOff x="10242547" y="4540797"/>
            <a:chExt cx="1818937" cy="2123051"/>
          </a:xfrm>
        </p:grpSpPr>
        <p:pic>
          <p:nvPicPr>
            <p:cNvPr id="6" name="Picture 5">
              <a:extLst>
                <a:ext uri="{FF2B5EF4-FFF2-40B4-BE49-F238E27FC236}">
                  <a16:creationId xmlns:a16="http://schemas.microsoft.com/office/drawing/2014/main" id="{0DB5C3B1-EC89-410F-B148-071773C5228A}"/>
                </a:ext>
              </a:extLst>
            </p:cNvPr>
            <p:cNvPicPr>
              <a:picLocks noChangeAspect="1"/>
            </p:cNvPicPr>
            <p:nvPr/>
          </p:nvPicPr>
          <p:blipFill>
            <a:blip r:embed="rId7">
              <a:extLst>
                <a:ext uri="{28A0092B-C50C-407E-A947-70E740481C1C}">
                  <a14:useLocalDpi xmlns:a14="http://schemas.microsoft.com/office/drawing/2010/main" val="0"/>
                </a:ext>
              </a:extLst>
            </a:blip>
            <a:srcRect t="16606" b="16606"/>
            <a:stretch/>
          </p:blipFill>
          <p:spPr>
            <a:xfrm>
              <a:off x="10646116" y="4540797"/>
              <a:ext cx="1415368" cy="1415368"/>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p:spPr>
        </p:pic>
        <p:pic>
          <p:nvPicPr>
            <p:cNvPr id="7" name="Picture 6" descr="Text&#10;&#10;Description automatically generated with medium confidence">
              <a:extLst>
                <a:ext uri="{FF2B5EF4-FFF2-40B4-BE49-F238E27FC236}">
                  <a16:creationId xmlns:a16="http://schemas.microsoft.com/office/drawing/2014/main" id="{D4473BE7-B2FA-49BF-9E32-CA96A84C34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2547" y="5783522"/>
              <a:ext cx="1620232" cy="880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828907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0BAB7369-5487-45F2-9B03-8CAC56968437}"/>
              </a:ext>
            </a:extLst>
          </p:cNvPr>
          <p:cNvSpPr>
            <a:spLocks noGrp="1"/>
          </p:cNvSpPr>
          <p:nvPr>
            <p:ph type="title"/>
          </p:nvPr>
        </p:nvSpPr>
        <p:spPr>
          <a:xfrm>
            <a:off x="1079190" y="443317"/>
            <a:ext cx="10650083" cy="897529"/>
          </a:xfrm>
        </p:spPr>
        <p:txBody>
          <a:bodyPr vert="horz" lIns="91440" tIns="45720" rIns="91440" bIns="45720" rtlCol="0" anchor="b">
            <a:normAutofit fontScale="90000"/>
          </a:bodyPr>
          <a:lstStyle/>
          <a:p>
            <a:r>
              <a:rPr lang="en-US" sz="4400" kern="1200" dirty="0">
                <a:solidFill>
                  <a:schemeClr val="tx1"/>
                </a:solidFill>
                <a:latin typeface="+mj-lt"/>
                <a:ea typeface="+mj-ea"/>
                <a:cs typeface="+mj-cs"/>
              </a:rPr>
              <a:t>Why identify and highlight professional values?</a:t>
            </a:r>
          </a:p>
        </p:txBody>
      </p:sp>
      <p:sp>
        <p:nvSpPr>
          <p:cNvPr id="10" name="Text Placeholder 9">
            <a:extLst>
              <a:ext uri="{FF2B5EF4-FFF2-40B4-BE49-F238E27FC236}">
                <a16:creationId xmlns:a16="http://schemas.microsoft.com/office/drawing/2014/main" id="{0CBDE6E5-7ED4-43E2-A384-862A95CCCF82}"/>
              </a:ext>
            </a:extLst>
          </p:cNvPr>
          <p:cNvSpPr>
            <a:spLocks noGrp="1"/>
          </p:cNvSpPr>
          <p:nvPr>
            <p:ph type="body" sz="half" idx="2"/>
          </p:nvPr>
        </p:nvSpPr>
        <p:spPr>
          <a:xfrm>
            <a:off x="1144505" y="1797080"/>
            <a:ext cx="9540912" cy="4068143"/>
          </a:xfrm>
        </p:spPr>
        <p:txBody>
          <a:bodyPr vert="horz" lIns="91440" tIns="45720" rIns="91440" bIns="45720" rtlCol="0">
            <a:normAutofit/>
          </a:bodyPr>
          <a:lstStyle/>
          <a:p>
            <a:r>
              <a:rPr lang="en-US" sz="2600" dirty="0"/>
              <a:t>The past several years have led to an immediate and drastic change in many working environments:</a:t>
            </a:r>
          </a:p>
          <a:p>
            <a:pPr lvl="1" indent="-228600">
              <a:buFont typeface="Arial" panose="020B0604020202020204" pitchFamily="34" charset="0"/>
              <a:buChar char="•"/>
            </a:pPr>
            <a:r>
              <a:rPr lang="en-US" sz="2600" dirty="0"/>
              <a:t>Global pandemic</a:t>
            </a:r>
          </a:p>
          <a:p>
            <a:pPr lvl="1" indent="-228600">
              <a:buFont typeface="Arial" panose="020B0604020202020204" pitchFamily="34" charset="0"/>
              <a:buChar char="•"/>
            </a:pPr>
            <a:r>
              <a:rPr lang="en-US" sz="2600" dirty="0"/>
              <a:t>Racial and social justice movements</a:t>
            </a:r>
          </a:p>
          <a:p>
            <a:pPr>
              <a:spcBef>
                <a:spcPts val="0"/>
              </a:spcBef>
            </a:pPr>
            <a:endParaRPr lang="en-US" sz="2600" dirty="0"/>
          </a:p>
          <a:p>
            <a:pPr>
              <a:spcBef>
                <a:spcPts val="0"/>
              </a:spcBef>
            </a:pPr>
            <a:r>
              <a:rPr lang="en-US" sz="2600" dirty="0"/>
              <a:t>This has been a unique span of time because there was no opting out </a:t>
            </a:r>
          </a:p>
          <a:p>
            <a:pPr lvl="1" indent="-228600">
              <a:buFont typeface="Arial" panose="020B0604020202020204" pitchFamily="34" charset="0"/>
              <a:buChar char="•"/>
            </a:pPr>
            <a:r>
              <a:rPr lang="en-US" sz="2600" dirty="0"/>
              <a:t>Clearly see challenges in the organizations, systems, culture, and communities within which we work </a:t>
            </a:r>
          </a:p>
          <a:p>
            <a:pPr lvl="1" indent="-228600">
              <a:buFont typeface="Arial" panose="020B0604020202020204" pitchFamily="34" charset="0"/>
              <a:buChar char="•"/>
            </a:pPr>
            <a:r>
              <a:rPr lang="en-US" sz="2600" dirty="0"/>
              <a:t>Highlighted and exacerbated pain points</a:t>
            </a:r>
          </a:p>
          <a:p>
            <a:pPr marL="228600" lvl="1"/>
            <a:endParaRPr lang="en-US" sz="3100" dirty="0"/>
          </a:p>
          <a:p>
            <a:endParaRPr lang="en-US" sz="2000" dirty="0">
              <a:highlight>
                <a:srgbClr val="FFFF00"/>
              </a:highlight>
            </a:endParaRPr>
          </a:p>
          <a:p>
            <a:endParaRPr lang="en-US" sz="2000" dirty="0">
              <a:highlight>
                <a:srgbClr val="FFFF00"/>
              </a:highlight>
            </a:endParaRPr>
          </a:p>
        </p:txBody>
      </p:sp>
      <p:sp>
        <p:nvSpPr>
          <p:cNvPr id="35" name="Rectangle 3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0F5DF46-6A80-4B9D-91A2-34CD4CF00723}"/>
              </a:ext>
            </a:extLst>
          </p:cNvPr>
          <p:cNvGrpSpPr/>
          <p:nvPr/>
        </p:nvGrpSpPr>
        <p:grpSpPr>
          <a:xfrm>
            <a:off x="10216883" y="4009960"/>
            <a:ext cx="1818937" cy="2123051"/>
            <a:chOff x="10077376" y="4507886"/>
            <a:chExt cx="1818937" cy="2123051"/>
          </a:xfrm>
        </p:grpSpPr>
        <p:pic>
          <p:nvPicPr>
            <p:cNvPr id="12" name="Picture 11">
              <a:extLst>
                <a:ext uri="{FF2B5EF4-FFF2-40B4-BE49-F238E27FC236}">
                  <a16:creationId xmlns:a16="http://schemas.microsoft.com/office/drawing/2014/main" id="{DEDB9253-518E-4616-B6DB-D691AE9AA968}"/>
                </a:ext>
              </a:extLst>
            </p:cNvPr>
            <p:cNvPicPr>
              <a:picLocks noChangeAspect="1"/>
            </p:cNvPicPr>
            <p:nvPr/>
          </p:nvPicPr>
          <p:blipFill>
            <a:blip r:embed="rId3">
              <a:extLst>
                <a:ext uri="{28A0092B-C50C-407E-A947-70E740481C1C}">
                  <a14:useLocalDpi xmlns:a14="http://schemas.microsoft.com/office/drawing/2010/main" val="0"/>
                </a:ext>
              </a:extLst>
            </a:blip>
            <a:srcRect t="12480" b="12480"/>
            <a:stretch/>
          </p:blipFill>
          <p:spPr>
            <a:xfrm>
              <a:off x="10480945" y="4507886"/>
              <a:ext cx="1415368" cy="1415368"/>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p:spPr>
        </p:pic>
        <p:pic>
          <p:nvPicPr>
            <p:cNvPr id="13" name="Picture 12" descr="Text&#10;&#10;Description automatically generated with medium confidence">
              <a:extLst>
                <a:ext uri="{FF2B5EF4-FFF2-40B4-BE49-F238E27FC236}">
                  <a16:creationId xmlns:a16="http://schemas.microsoft.com/office/drawing/2014/main" id="{0AAFF74A-C9B9-4839-A9A2-C493D9C46D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7376" y="5750611"/>
              <a:ext cx="1620232" cy="880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3808666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F0ECAD-E9AA-42F9-ADA6-DA43D1F6D0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13" t="9178" r="21255" b="10898"/>
          <a:stretch/>
        </p:blipFill>
        <p:spPr bwMode="auto">
          <a:xfrm>
            <a:off x="1498368" y="643466"/>
            <a:ext cx="3891743" cy="55710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Road Less Travelled..........Listen To Your Gut......AND OUR NEW  BUSINESS VENTURE - FRINGE.YOGA !!! — Raquelle Gracie">
            <a:extLst>
              <a:ext uri="{FF2B5EF4-FFF2-40B4-BE49-F238E27FC236}">
                <a16:creationId xmlns:a16="http://schemas.microsoft.com/office/drawing/2014/main" id="{A78731A7-DF7C-4A13-B545-9206064DB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2531" y="643466"/>
            <a:ext cx="5284210"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730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8B07E8-4E60-4974-A43C-304636C09226}"/>
              </a:ext>
            </a:extLst>
          </p:cNvPr>
          <p:cNvPicPr/>
          <p:nvPr/>
        </p:nvPicPr>
        <p:blipFill rotWithShape="1">
          <a:blip r:embed="rId3"/>
          <a:srcRect l="26476" t="13676" r="38994" b="6809"/>
          <a:stretch/>
        </p:blipFill>
        <p:spPr bwMode="auto">
          <a:xfrm>
            <a:off x="313156" y="-117475"/>
            <a:ext cx="5475605" cy="709295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40033313-35B6-4CD9-B6D5-C48A226CCB55}"/>
              </a:ext>
            </a:extLst>
          </p:cNvPr>
          <p:cNvPicPr/>
          <p:nvPr/>
        </p:nvPicPr>
        <p:blipFill rotWithShape="1">
          <a:blip r:embed="rId4"/>
          <a:srcRect l="27191" t="13994" r="38815" b="9034"/>
          <a:stretch/>
        </p:blipFill>
        <p:spPr bwMode="auto">
          <a:xfrm>
            <a:off x="5781161" y="-117475"/>
            <a:ext cx="5390515" cy="6865620"/>
          </a:xfrm>
          <a:prstGeom prst="rect">
            <a:avLst/>
          </a:prstGeom>
          <a:ln>
            <a:noFill/>
          </a:ln>
          <a:extLst>
            <a:ext uri="{53640926-AAD7-44D8-BBD7-CCE9431645EC}">
              <a14:shadowObscured xmlns:a14="http://schemas.microsoft.com/office/drawing/2010/main"/>
            </a:ext>
          </a:extLst>
        </p:spPr>
      </p:pic>
      <p:grpSp>
        <p:nvGrpSpPr>
          <p:cNvPr id="4" name="Group 3">
            <a:extLst>
              <a:ext uri="{FF2B5EF4-FFF2-40B4-BE49-F238E27FC236}">
                <a16:creationId xmlns:a16="http://schemas.microsoft.com/office/drawing/2014/main" id="{DD14E531-79AA-4C09-A8AD-63459990EEA9}"/>
              </a:ext>
            </a:extLst>
          </p:cNvPr>
          <p:cNvGrpSpPr/>
          <p:nvPr/>
        </p:nvGrpSpPr>
        <p:grpSpPr>
          <a:xfrm>
            <a:off x="10347297" y="4428523"/>
            <a:ext cx="1818937" cy="2172025"/>
            <a:chOff x="10242547" y="4491823"/>
            <a:chExt cx="1818937" cy="2172025"/>
          </a:xfrm>
        </p:grpSpPr>
        <p:pic>
          <p:nvPicPr>
            <p:cNvPr id="5" name="Picture 4">
              <a:extLst>
                <a:ext uri="{FF2B5EF4-FFF2-40B4-BE49-F238E27FC236}">
                  <a16:creationId xmlns:a16="http://schemas.microsoft.com/office/drawing/2014/main" id="{87E73BCD-3B2E-4DC6-AD61-30800492160A}"/>
                </a:ext>
              </a:extLst>
            </p:cNvPr>
            <p:cNvPicPr>
              <a:picLocks noChangeAspect="1"/>
            </p:cNvPicPr>
            <p:nvPr/>
          </p:nvPicPr>
          <p:blipFill>
            <a:blip r:embed="rId5">
              <a:extLst>
                <a:ext uri="{28A0092B-C50C-407E-A947-70E740481C1C}">
                  <a14:useLocalDpi xmlns:a14="http://schemas.microsoft.com/office/drawing/2010/main" val="0"/>
                </a:ext>
              </a:extLst>
            </a:blip>
            <a:srcRect t="16606" b="16606"/>
            <a:stretch/>
          </p:blipFill>
          <p:spPr>
            <a:xfrm>
              <a:off x="10646116" y="4491823"/>
              <a:ext cx="1415368" cy="1415368"/>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p:spPr>
        </p:pic>
        <p:pic>
          <p:nvPicPr>
            <p:cNvPr id="7" name="Picture 6" descr="Text&#10;&#10;Description automatically generated with medium confidence">
              <a:extLst>
                <a:ext uri="{FF2B5EF4-FFF2-40B4-BE49-F238E27FC236}">
                  <a16:creationId xmlns:a16="http://schemas.microsoft.com/office/drawing/2014/main" id="{AB167C4B-E713-4B27-B9BC-005B88FB35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42547" y="5783522"/>
              <a:ext cx="1620232" cy="880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2308202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8B8C9-EE3F-4398-810F-C97ACB9D098A}"/>
              </a:ext>
            </a:extLst>
          </p:cNvPr>
          <p:cNvSpPr>
            <a:spLocks noGrp="1"/>
          </p:cNvSpPr>
          <p:nvPr>
            <p:ph type="title"/>
          </p:nvPr>
        </p:nvSpPr>
        <p:spPr/>
        <p:txBody>
          <a:bodyPr/>
          <a:lstStyle/>
          <a:p>
            <a:r>
              <a:rPr lang="en-US" dirty="0"/>
              <a:t>Mission Statement</a:t>
            </a:r>
          </a:p>
        </p:txBody>
      </p:sp>
      <p:sp>
        <p:nvSpPr>
          <p:cNvPr id="3" name="Content Placeholder 2">
            <a:extLst>
              <a:ext uri="{FF2B5EF4-FFF2-40B4-BE49-F238E27FC236}">
                <a16:creationId xmlns:a16="http://schemas.microsoft.com/office/drawing/2014/main" id="{5FE216F9-E361-443B-8CEC-82889108B2EA}"/>
              </a:ext>
            </a:extLst>
          </p:cNvPr>
          <p:cNvSpPr>
            <a:spLocks noGrp="1"/>
          </p:cNvSpPr>
          <p:nvPr>
            <p:ph sz="half" idx="1"/>
          </p:nvPr>
        </p:nvSpPr>
        <p:spPr/>
        <p:txBody>
          <a:bodyPr>
            <a:normAutofit/>
          </a:bodyPr>
          <a:lstStyle/>
          <a:p>
            <a:pPr marL="0" indent="0">
              <a:buNone/>
            </a:pPr>
            <a:r>
              <a:rPr lang="en-US" dirty="0"/>
              <a:t>Practical (not aspirational) tool </a:t>
            </a:r>
          </a:p>
          <a:p>
            <a:pPr lvl="1"/>
            <a:r>
              <a:rPr lang="en-US" dirty="0"/>
              <a:t>shaped by your values</a:t>
            </a:r>
          </a:p>
          <a:p>
            <a:pPr marL="0" indent="0">
              <a:buNone/>
            </a:pPr>
            <a:r>
              <a:rPr lang="en-US" dirty="0"/>
              <a:t>Designed to </a:t>
            </a:r>
          </a:p>
          <a:p>
            <a:pPr lvl="1"/>
            <a:r>
              <a:rPr lang="en-US" dirty="0"/>
              <a:t>Ground you</a:t>
            </a:r>
          </a:p>
          <a:p>
            <a:pPr lvl="1"/>
            <a:r>
              <a:rPr lang="en-US" dirty="0"/>
              <a:t>Motivate you</a:t>
            </a:r>
          </a:p>
          <a:p>
            <a:pPr lvl="1"/>
            <a:r>
              <a:rPr lang="en-US" dirty="0"/>
              <a:t>Remind you of your professional passion and purpose</a:t>
            </a:r>
          </a:p>
          <a:p>
            <a:pPr marL="0" indent="0">
              <a:buNone/>
            </a:pPr>
            <a:r>
              <a:rPr lang="en-US" dirty="0"/>
              <a:t>Helps guide decision-making</a:t>
            </a:r>
          </a:p>
          <a:p>
            <a:pPr marL="0" indent="0">
              <a:buNone/>
            </a:pPr>
            <a:r>
              <a:rPr lang="en-US" dirty="0"/>
              <a:t>Helps contextualize tasks</a:t>
            </a:r>
          </a:p>
        </p:txBody>
      </p:sp>
      <p:sp>
        <p:nvSpPr>
          <p:cNvPr id="6" name="Oval 5">
            <a:extLst>
              <a:ext uri="{FF2B5EF4-FFF2-40B4-BE49-F238E27FC236}">
                <a16:creationId xmlns:a16="http://schemas.microsoft.com/office/drawing/2014/main" id="{D9C28CEE-26B2-40C6-8B71-6891A434A8D3}"/>
              </a:ext>
            </a:extLst>
          </p:cNvPr>
          <p:cNvSpPr/>
          <p:nvPr/>
        </p:nvSpPr>
        <p:spPr>
          <a:xfrm>
            <a:off x="7191378" y="1067707"/>
            <a:ext cx="1737360" cy="1724298"/>
          </a:xfrm>
          <a:prstGeom prst="ellipse">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1C4493A-183D-418D-943F-17011D3F42B7}"/>
              </a:ext>
            </a:extLst>
          </p:cNvPr>
          <p:cNvSpPr/>
          <p:nvPr/>
        </p:nvSpPr>
        <p:spPr>
          <a:xfrm>
            <a:off x="9328751" y="217455"/>
            <a:ext cx="1737360" cy="1724298"/>
          </a:xfrm>
          <a:prstGeom prst="ellipse">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BEA0AF-F1E9-40F1-9114-B9AB8D237C90}"/>
              </a:ext>
            </a:extLst>
          </p:cNvPr>
          <p:cNvSpPr/>
          <p:nvPr/>
        </p:nvSpPr>
        <p:spPr>
          <a:xfrm>
            <a:off x="6405385" y="2899594"/>
            <a:ext cx="2087877" cy="2075770"/>
          </a:xfrm>
          <a:prstGeom prst="ellipse">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D3C77F7-D32C-47DF-90B0-5C3BCA376120}"/>
              </a:ext>
            </a:extLst>
          </p:cNvPr>
          <p:cNvSpPr/>
          <p:nvPr/>
        </p:nvSpPr>
        <p:spPr>
          <a:xfrm>
            <a:off x="5672820" y="4928144"/>
            <a:ext cx="1737360" cy="1724298"/>
          </a:xfrm>
          <a:prstGeom prst="ellipse">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1B0C296-62C4-4A1C-B0FA-5DE2BFACCF4D}"/>
              </a:ext>
            </a:extLst>
          </p:cNvPr>
          <p:cNvSpPr/>
          <p:nvPr/>
        </p:nvSpPr>
        <p:spPr>
          <a:xfrm>
            <a:off x="8839813" y="2258114"/>
            <a:ext cx="1992087" cy="1930900"/>
          </a:xfrm>
          <a:prstGeom prst="ellipse">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DA208CF-C1BD-4912-9B7C-23D749F3FB06}"/>
              </a:ext>
            </a:extLst>
          </p:cNvPr>
          <p:cNvSpPr txBox="1"/>
          <p:nvPr/>
        </p:nvSpPr>
        <p:spPr>
          <a:xfrm>
            <a:off x="7537543" y="1591876"/>
            <a:ext cx="1045029" cy="584775"/>
          </a:xfrm>
          <a:prstGeom prst="rect">
            <a:avLst/>
          </a:prstGeom>
          <a:noFill/>
        </p:spPr>
        <p:txBody>
          <a:bodyPr wrap="square" rtlCol="0">
            <a:spAutoFit/>
          </a:bodyPr>
          <a:lstStyle/>
          <a:p>
            <a:r>
              <a:rPr lang="en-US" sz="3200" dirty="0"/>
              <a:t>clear</a:t>
            </a:r>
          </a:p>
        </p:txBody>
      </p:sp>
      <p:sp>
        <p:nvSpPr>
          <p:cNvPr id="13" name="TextBox 12">
            <a:extLst>
              <a:ext uri="{FF2B5EF4-FFF2-40B4-BE49-F238E27FC236}">
                <a16:creationId xmlns:a16="http://schemas.microsoft.com/office/drawing/2014/main" id="{AE5E732A-DAE7-4486-9EFA-1980769AC23B}"/>
              </a:ext>
            </a:extLst>
          </p:cNvPr>
          <p:cNvSpPr txBox="1"/>
          <p:nvPr/>
        </p:nvSpPr>
        <p:spPr>
          <a:xfrm>
            <a:off x="9487140" y="728283"/>
            <a:ext cx="1551211" cy="584775"/>
          </a:xfrm>
          <a:prstGeom prst="rect">
            <a:avLst/>
          </a:prstGeom>
          <a:noFill/>
        </p:spPr>
        <p:txBody>
          <a:bodyPr wrap="square" rtlCol="0">
            <a:spAutoFit/>
          </a:bodyPr>
          <a:lstStyle/>
          <a:p>
            <a:r>
              <a:rPr lang="en-US" sz="3200" dirty="0"/>
              <a:t>specific</a:t>
            </a:r>
          </a:p>
        </p:txBody>
      </p:sp>
      <p:sp>
        <p:nvSpPr>
          <p:cNvPr id="14" name="TextBox 13">
            <a:extLst>
              <a:ext uri="{FF2B5EF4-FFF2-40B4-BE49-F238E27FC236}">
                <a16:creationId xmlns:a16="http://schemas.microsoft.com/office/drawing/2014/main" id="{C7133478-DB66-41F6-A36F-D7D59C026037}"/>
              </a:ext>
            </a:extLst>
          </p:cNvPr>
          <p:cNvSpPr txBox="1"/>
          <p:nvPr/>
        </p:nvSpPr>
        <p:spPr>
          <a:xfrm>
            <a:off x="8897577" y="2928545"/>
            <a:ext cx="1899012" cy="584775"/>
          </a:xfrm>
          <a:prstGeom prst="rect">
            <a:avLst/>
          </a:prstGeom>
          <a:noFill/>
        </p:spPr>
        <p:txBody>
          <a:bodyPr wrap="square" rtlCol="0">
            <a:spAutoFit/>
          </a:bodyPr>
          <a:lstStyle/>
          <a:p>
            <a:r>
              <a:rPr lang="en-US" sz="3200" dirty="0"/>
              <a:t>attainable</a:t>
            </a:r>
          </a:p>
        </p:txBody>
      </p:sp>
      <p:sp>
        <p:nvSpPr>
          <p:cNvPr id="16" name="TextBox 15">
            <a:extLst>
              <a:ext uri="{FF2B5EF4-FFF2-40B4-BE49-F238E27FC236}">
                <a16:creationId xmlns:a16="http://schemas.microsoft.com/office/drawing/2014/main" id="{82F5FC28-1B30-4C96-BCA8-936321E6CD0C}"/>
              </a:ext>
            </a:extLst>
          </p:cNvPr>
          <p:cNvSpPr txBox="1"/>
          <p:nvPr/>
        </p:nvSpPr>
        <p:spPr>
          <a:xfrm>
            <a:off x="6651776" y="3645091"/>
            <a:ext cx="1899012" cy="584775"/>
          </a:xfrm>
          <a:prstGeom prst="rect">
            <a:avLst/>
          </a:prstGeom>
          <a:noFill/>
        </p:spPr>
        <p:txBody>
          <a:bodyPr wrap="square" rtlCol="0">
            <a:spAutoFit/>
          </a:bodyPr>
          <a:lstStyle/>
          <a:p>
            <a:r>
              <a:rPr lang="en-US" sz="3200" dirty="0"/>
              <a:t>inspiring</a:t>
            </a:r>
          </a:p>
        </p:txBody>
      </p:sp>
      <p:sp>
        <p:nvSpPr>
          <p:cNvPr id="17" name="TextBox 16">
            <a:extLst>
              <a:ext uri="{FF2B5EF4-FFF2-40B4-BE49-F238E27FC236}">
                <a16:creationId xmlns:a16="http://schemas.microsoft.com/office/drawing/2014/main" id="{90E08375-EF6D-47C8-B7C0-C6060F2C0681}"/>
              </a:ext>
            </a:extLst>
          </p:cNvPr>
          <p:cNvSpPr txBox="1"/>
          <p:nvPr/>
        </p:nvSpPr>
        <p:spPr>
          <a:xfrm>
            <a:off x="5963199" y="5479569"/>
            <a:ext cx="1899012" cy="584775"/>
          </a:xfrm>
          <a:prstGeom prst="rect">
            <a:avLst/>
          </a:prstGeom>
          <a:noFill/>
        </p:spPr>
        <p:txBody>
          <a:bodyPr wrap="square" rtlCol="0">
            <a:spAutoFit/>
          </a:bodyPr>
          <a:lstStyle/>
          <a:p>
            <a:r>
              <a:rPr lang="en-US" sz="3200" dirty="0"/>
              <a:t>yours</a:t>
            </a:r>
          </a:p>
        </p:txBody>
      </p:sp>
      <p:grpSp>
        <p:nvGrpSpPr>
          <p:cNvPr id="15" name="Group 14">
            <a:extLst>
              <a:ext uri="{FF2B5EF4-FFF2-40B4-BE49-F238E27FC236}">
                <a16:creationId xmlns:a16="http://schemas.microsoft.com/office/drawing/2014/main" id="{2AB625F1-9536-4C3F-AB09-35A9F9206276}"/>
              </a:ext>
            </a:extLst>
          </p:cNvPr>
          <p:cNvGrpSpPr/>
          <p:nvPr/>
        </p:nvGrpSpPr>
        <p:grpSpPr>
          <a:xfrm>
            <a:off x="10213254" y="4414001"/>
            <a:ext cx="1818937" cy="2123051"/>
            <a:chOff x="10077376" y="4507886"/>
            <a:chExt cx="1818937" cy="2123051"/>
          </a:xfrm>
        </p:grpSpPr>
        <p:pic>
          <p:nvPicPr>
            <p:cNvPr id="18" name="Picture 17">
              <a:extLst>
                <a:ext uri="{FF2B5EF4-FFF2-40B4-BE49-F238E27FC236}">
                  <a16:creationId xmlns:a16="http://schemas.microsoft.com/office/drawing/2014/main" id="{FE2A2587-5DF7-4E87-BB6E-A8A527891006}"/>
                </a:ext>
              </a:extLst>
            </p:cNvPr>
            <p:cNvPicPr>
              <a:picLocks noChangeAspect="1"/>
            </p:cNvPicPr>
            <p:nvPr/>
          </p:nvPicPr>
          <p:blipFill>
            <a:blip r:embed="rId2">
              <a:extLst>
                <a:ext uri="{28A0092B-C50C-407E-A947-70E740481C1C}">
                  <a14:useLocalDpi xmlns:a14="http://schemas.microsoft.com/office/drawing/2010/main" val="0"/>
                </a:ext>
              </a:extLst>
            </a:blip>
            <a:srcRect t="12480" b="12480"/>
            <a:stretch/>
          </p:blipFill>
          <p:spPr>
            <a:xfrm>
              <a:off x="10480945" y="4507886"/>
              <a:ext cx="1415368" cy="1415368"/>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p:spPr>
        </p:pic>
        <p:pic>
          <p:nvPicPr>
            <p:cNvPr id="19" name="Picture 18" descr="Text&#10;&#10;Description automatically generated with medium confidence">
              <a:extLst>
                <a:ext uri="{FF2B5EF4-FFF2-40B4-BE49-F238E27FC236}">
                  <a16:creationId xmlns:a16="http://schemas.microsoft.com/office/drawing/2014/main" id="{C41706B0-BF77-40D1-8721-84F5F9F07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7376" y="5750611"/>
              <a:ext cx="1620232" cy="880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2358410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TotalTime>
  <Words>660</Words>
  <Application>Microsoft Macintosh PowerPoint</Application>
  <PresentationFormat>Widescreen</PresentationFormat>
  <Paragraphs>115</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Gaining footing in shifting sands:  An experiential approach to identifying and actualizing values in team settings</vt:lpstr>
      <vt:lpstr>Disclosures + disclaimers:</vt:lpstr>
      <vt:lpstr>Dr. Lia Bishop</vt:lpstr>
      <vt:lpstr>PowerPoint Presentation</vt:lpstr>
      <vt:lpstr>“Professional Values”</vt:lpstr>
      <vt:lpstr>Why identify and highlight professional values?</vt:lpstr>
      <vt:lpstr>PowerPoint Presentation</vt:lpstr>
      <vt:lpstr>PowerPoint Presentation</vt:lpstr>
      <vt:lpstr>Mission Statement</vt:lpstr>
      <vt:lpstr>Let’s make this concrete…</vt:lpstr>
      <vt:lpstr>…and get vulnerable</vt:lpstr>
      <vt:lpstr>Carry it home</vt:lpstr>
      <vt:lpstr>How do we keep working in this space?  </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Cbs</dc:creator>
  <cp:lastModifiedBy>liastern1@gmail.com</cp:lastModifiedBy>
  <cp:revision>44</cp:revision>
  <dcterms:created xsi:type="dcterms:W3CDTF">2022-03-23T14:48:27Z</dcterms:created>
  <dcterms:modified xsi:type="dcterms:W3CDTF">2022-05-25T21:06:10Z</dcterms:modified>
</cp:coreProperties>
</file>